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1"/>
  </p:notesMasterIdLst>
  <p:sldIdLst>
    <p:sldId id="318" r:id="rId2"/>
    <p:sldId id="340" r:id="rId3"/>
    <p:sldId id="320" r:id="rId4"/>
    <p:sldId id="321" r:id="rId5"/>
    <p:sldId id="312" r:id="rId6"/>
    <p:sldId id="328" r:id="rId7"/>
    <p:sldId id="308" r:id="rId8"/>
    <p:sldId id="331" r:id="rId9"/>
    <p:sldId id="332" r:id="rId10"/>
    <p:sldId id="309" r:id="rId11"/>
    <p:sldId id="333" r:id="rId12"/>
    <p:sldId id="334" r:id="rId13"/>
    <p:sldId id="310" r:id="rId14"/>
    <p:sldId id="335" r:id="rId15"/>
    <p:sldId id="336" r:id="rId16"/>
    <p:sldId id="305" r:id="rId17"/>
    <p:sldId id="337" r:id="rId18"/>
    <p:sldId id="338" r:id="rId19"/>
    <p:sldId id="326" r:id="rId20"/>
  </p:sldIdLst>
  <p:sldSz cx="12192000" cy="6858000"/>
  <p:notesSz cx="6858000" cy="9144000"/>
  <p:embeddedFontLst>
    <p:embeddedFont>
      <p:font typeface="汉仪中黑S" panose="02010600030101010101" charset="-122"/>
      <p:regular r:id="rId22"/>
    </p:embeddedFont>
    <p:embeddedFont>
      <p:font typeface="等线" panose="02010600030101010101" pitchFamily="2" charset="-122"/>
      <p:regular r:id="rId23"/>
      <p:bold r:id="rId24"/>
    </p:embeddedFont>
    <p:embeddedFont>
      <p:font typeface="汉仪中宋S" panose="02010600030101010101" charset="-122"/>
      <p:regular r:id="rId25"/>
    </p:embeddedFont>
    <p:embeddedFont>
      <p:font typeface="方正粗黑宋简体" panose="02000000000000000000" pitchFamily="2" charset="-122"/>
      <p:regular r:id="rId26"/>
    </p:embeddedFont>
    <p:embeddedFont>
      <p:font typeface="汉仪细等线简" panose="02010600030101010101" charset="-122"/>
      <p:regular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微软雅黑" panose="020B0503020204020204" pitchFamily="34" charset="-122"/>
      <p:regular r:id="rId34"/>
      <p:bold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FC0"/>
    <a:srgbClr val="F0CB8D"/>
    <a:srgbClr val="D8A99B"/>
    <a:srgbClr val="D5CBBB"/>
    <a:srgbClr val="D19B8C"/>
    <a:srgbClr val="A6AF8B"/>
    <a:srgbClr val="D5A294"/>
    <a:srgbClr val="D3B397"/>
    <a:srgbClr val="D8CEBF"/>
    <a:srgbClr val="ACB3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974" autoAdjust="0"/>
  </p:normalViewPr>
  <p:slideViewPr>
    <p:cSldViewPr snapToGrid="0" showGuides="1">
      <p:cViewPr varScale="1">
        <p:scale>
          <a:sx n="49" d="100"/>
          <a:sy n="49" d="100"/>
        </p:scale>
        <p:origin x="1300" y="24"/>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F3150-8685-4DB8-B0FE-CEADA6CCDD89}" type="datetimeFigureOut">
              <a:rPr lang="zh-CN" altLang="en-US" smtClean="0"/>
              <a:t>2023/3/20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FBC18B-12A4-4F9D-A02A-0E77C8368436}" type="slidenum">
              <a:rPr lang="zh-CN" altLang="en-US" smtClean="0"/>
              <a:t>‹#›</a:t>
            </a:fld>
            <a:endParaRPr lang="zh-CN" altLang="en-US"/>
          </a:p>
        </p:txBody>
      </p:sp>
    </p:spTree>
    <p:extLst>
      <p:ext uri="{BB962C8B-B14F-4D97-AF65-F5344CB8AC3E}">
        <p14:creationId xmlns:p14="http://schemas.microsoft.com/office/powerpoint/2010/main" val="2178128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a:t>
            </a:fld>
            <a:endParaRPr lang="zh-CN" altLang="en-US"/>
          </a:p>
        </p:txBody>
      </p:sp>
    </p:spTree>
    <p:extLst>
      <p:ext uri="{BB962C8B-B14F-4D97-AF65-F5344CB8AC3E}">
        <p14:creationId xmlns:p14="http://schemas.microsoft.com/office/powerpoint/2010/main" val="3087677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11</a:t>
            </a:fld>
            <a:endParaRPr lang="zh-CN" altLang="en-US"/>
          </a:p>
        </p:txBody>
      </p:sp>
    </p:spTree>
    <p:extLst>
      <p:ext uri="{BB962C8B-B14F-4D97-AF65-F5344CB8AC3E}">
        <p14:creationId xmlns:p14="http://schemas.microsoft.com/office/powerpoint/2010/main" val="283303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12</a:t>
            </a:fld>
            <a:endParaRPr lang="zh-CN" altLang="en-US"/>
          </a:p>
        </p:txBody>
      </p:sp>
    </p:spTree>
    <p:extLst>
      <p:ext uri="{BB962C8B-B14F-4D97-AF65-F5344CB8AC3E}">
        <p14:creationId xmlns:p14="http://schemas.microsoft.com/office/powerpoint/2010/main" val="239759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13</a:t>
            </a:fld>
            <a:endParaRPr lang="zh-CN" altLang="en-US"/>
          </a:p>
        </p:txBody>
      </p:sp>
    </p:spTree>
    <p:extLst>
      <p:ext uri="{BB962C8B-B14F-4D97-AF65-F5344CB8AC3E}">
        <p14:creationId xmlns:p14="http://schemas.microsoft.com/office/powerpoint/2010/main" val="120335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14</a:t>
            </a:fld>
            <a:endParaRPr lang="zh-CN" altLang="en-US"/>
          </a:p>
        </p:txBody>
      </p:sp>
    </p:spTree>
    <p:extLst>
      <p:ext uri="{BB962C8B-B14F-4D97-AF65-F5344CB8AC3E}">
        <p14:creationId xmlns:p14="http://schemas.microsoft.com/office/powerpoint/2010/main" val="4130165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15</a:t>
            </a:fld>
            <a:endParaRPr lang="zh-CN" altLang="en-US"/>
          </a:p>
        </p:txBody>
      </p:sp>
    </p:spTree>
    <p:extLst>
      <p:ext uri="{BB962C8B-B14F-4D97-AF65-F5344CB8AC3E}">
        <p14:creationId xmlns:p14="http://schemas.microsoft.com/office/powerpoint/2010/main" val="939439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16</a:t>
            </a:fld>
            <a:endParaRPr lang="zh-CN" altLang="en-US"/>
          </a:p>
        </p:txBody>
      </p:sp>
    </p:spTree>
    <p:extLst>
      <p:ext uri="{BB962C8B-B14F-4D97-AF65-F5344CB8AC3E}">
        <p14:creationId xmlns:p14="http://schemas.microsoft.com/office/powerpoint/2010/main" val="412999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17</a:t>
            </a:fld>
            <a:endParaRPr lang="zh-CN" altLang="en-US"/>
          </a:p>
        </p:txBody>
      </p:sp>
    </p:spTree>
    <p:extLst>
      <p:ext uri="{BB962C8B-B14F-4D97-AF65-F5344CB8AC3E}">
        <p14:creationId xmlns:p14="http://schemas.microsoft.com/office/powerpoint/2010/main" val="1697942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18</a:t>
            </a:fld>
            <a:endParaRPr lang="zh-CN" altLang="en-US"/>
          </a:p>
        </p:txBody>
      </p:sp>
    </p:spTree>
    <p:extLst>
      <p:ext uri="{BB962C8B-B14F-4D97-AF65-F5344CB8AC3E}">
        <p14:creationId xmlns:p14="http://schemas.microsoft.com/office/powerpoint/2010/main" val="2616994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19</a:t>
            </a:fld>
            <a:endParaRPr lang="zh-CN" altLang="en-US"/>
          </a:p>
        </p:txBody>
      </p:sp>
    </p:spTree>
    <p:extLst>
      <p:ext uri="{BB962C8B-B14F-4D97-AF65-F5344CB8AC3E}">
        <p14:creationId xmlns:p14="http://schemas.microsoft.com/office/powerpoint/2010/main" val="428757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2</a:t>
            </a:fld>
            <a:endParaRPr lang="zh-CN" altLang="en-US"/>
          </a:p>
        </p:txBody>
      </p:sp>
    </p:spTree>
    <p:extLst>
      <p:ext uri="{BB962C8B-B14F-4D97-AF65-F5344CB8AC3E}">
        <p14:creationId xmlns:p14="http://schemas.microsoft.com/office/powerpoint/2010/main" val="1495963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3</a:t>
            </a:fld>
            <a:endParaRPr lang="zh-CN" altLang="en-US"/>
          </a:p>
        </p:txBody>
      </p:sp>
    </p:spTree>
    <p:extLst>
      <p:ext uri="{BB962C8B-B14F-4D97-AF65-F5344CB8AC3E}">
        <p14:creationId xmlns:p14="http://schemas.microsoft.com/office/powerpoint/2010/main" val="1388995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4</a:t>
            </a:fld>
            <a:endParaRPr lang="zh-CN" altLang="en-US"/>
          </a:p>
        </p:txBody>
      </p:sp>
    </p:spTree>
    <p:extLst>
      <p:ext uri="{BB962C8B-B14F-4D97-AF65-F5344CB8AC3E}">
        <p14:creationId xmlns:p14="http://schemas.microsoft.com/office/powerpoint/2010/main" val="269515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6</a:t>
            </a:fld>
            <a:endParaRPr lang="zh-CN" altLang="en-US"/>
          </a:p>
        </p:txBody>
      </p:sp>
    </p:spTree>
    <p:extLst>
      <p:ext uri="{BB962C8B-B14F-4D97-AF65-F5344CB8AC3E}">
        <p14:creationId xmlns:p14="http://schemas.microsoft.com/office/powerpoint/2010/main" val="1628187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7</a:t>
            </a:fld>
            <a:endParaRPr lang="zh-CN" altLang="en-US"/>
          </a:p>
        </p:txBody>
      </p:sp>
    </p:spTree>
    <p:extLst>
      <p:ext uri="{BB962C8B-B14F-4D97-AF65-F5344CB8AC3E}">
        <p14:creationId xmlns:p14="http://schemas.microsoft.com/office/powerpoint/2010/main" val="3790344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8</a:t>
            </a:fld>
            <a:endParaRPr lang="zh-CN" altLang="en-US"/>
          </a:p>
        </p:txBody>
      </p:sp>
    </p:spTree>
    <p:extLst>
      <p:ext uri="{BB962C8B-B14F-4D97-AF65-F5344CB8AC3E}">
        <p14:creationId xmlns:p14="http://schemas.microsoft.com/office/powerpoint/2010/main" val="2752516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9</a:t>
            </a:fld>
            <a:endParaRPr lang="zh-CN" altLang="en-US"/>
          </a:p>
        </p:txBody>
      </p:sp>
    </p:spTree>
    <p:extLst>
      <p:ext uri="{BB962C8B-B14F-4D97-AF65-F5344CB8AC3E}">
        <p14:creationId xmlns:p14="http://schemas.microsoft.com/office/powerpoint/2010/main" val="364030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FBC18B-12A4-4F9D-A02A-0E77C8368436}" type="slidenum">
              <a:rPr lang="zh-CN" altLang="en-US" smtClean="0"/>
              <a:t>10</a:t>
            </a:fld>
            <a:endParaRPr lang="zh-CN" altLang="en-US"/>
          </a:p>
        </p:txBody>
      </p:sp>
    </p:spTree>
    <p:extLst>
      <p:ext uri="{BB962C8B-B14F-4D97-AF65-F5344CB8AC3E}">
        <p14:creationId xmlns:p14="http://schemas.microsoft.com/office/powerpoint/2010/main" val="316245964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0" y="0"/>
            <a:ext cx="12192000" cy="6858000"/>
          </a:xfrm>
          <a:prstGeom prst="rect">
            <a:avLst/>
          </a:prstGeom>
        </p:spPr>
      </p:pic>
      <p:pic>
        <p:nvPicPr>
          <p:cNvPr id="15" name="图片 14"/>
          <p:cNvPicPr>
            <a:picLocks noChangeAspect="1"/>
          </p:cNvPicPr>
          <p:nvPr userDrawn="1"/>
        </p:nvPicPr>
        <p:blipFill rotWithShape="1">
          <a:blip r:embed="rId6" cstate="print">
            <a:extLst>
              <a:ext uri="{28A0092B-C50C-407E-A947-70E740481C1C}">
                <a14:useLocalDpi xmlns:a14="http://schemas.microsoft.com/office/drawing/2010/main" val="0"/>
              </a:ext>
            </a:extLst>
          </a:blip>
          <a:srcRect l="39605" t="9259" r="10059" b="70238"/>
          <a:stretch/>
        </p:blipFill>
        <p:spPr>
          <a:xfrm rot="10800000" flipH="1">
            <a:off x="10095621" y="6594437"/>
            <a:ext cx="2096378" cy="274320"/>
          </a:xfrm>
          <a:prstGeom prst="rect">
            <a:avLst/>
          </a:prstGeom>
        </p:spPr>
      </p:pic>
      <p:pic>
        <p:nvPicPr>
          <p:cNvPr id="16" name="图片 15"/>
          <p:cNvPicPr>
            <a:picLocks noChangeAspect="1"/>
          </p:cNvPicPr>
          <p:nvPr userDrawn="1"/>
        </p:nvPicPr>
        <p:blipFill rotWithShape="1">
          <a:blip r:embed="rId7" cstate="print">
            <a:extLst>
              <a:ext uri="{28A0092B-C50C-407E-A947-70E740481C1C}">
                <a14:useLocalDpi xmlns:a14="http://schemas.microsoft.com/office/drawing/2010/main" val="0"/>
              </a:ext>
            </a:extLst>
          </a:blip>
          <a:srcRect l="361" t="68575" r="63706" b="14444"/>
          <a:stretch/>
        </p:blipFill>
        <p:spPr>
          <a:xfrm flipV="1">
            <a:off x="0" y="-5263"/>
            <a:ext cx="1985007" cy="247423"/>
          </a:xfrm>
          <a:prstGeom prst="rect">
            <a:avLst/>
          </a:prstGeom>
        </p:spPr>
      </p:pic>
      <p:pic>
        <p:nvPicPr>
          <p:cNvPr id="17" name="图片 16"/>
          <p:cNvPicPr>
            <a:picLocks noChangeAspect="1"/>
          </p:cNvPicPr>
          <p:nvPr userDrawn="1"/>
        </p:nvPicPr>
        <p:blipFill rotWithShape="1">
          <a:blip r:embed="rId8" cstate="print">
            <a:extLst>
              <a:ext uri="{28A0092B-C50C-407E-A947-70E740481C1C}">
                <a14:useLocalDpi xmlns:a14="http://schemas.microsoft.com/office/drawing/2010/main" val="0"/>
              </a:ext>
            </a:extLst>
          </a:blip>
          <a:srcRect l="43211" t="45679" r="11823" b="2346"/>
          <a:stretch/>
        </p:blipFill>
        <p:spPr>
          <a:xfrm rot="18626426">
            <a:off x="11084317" y="-1223575"/>
            <a:ext cx="2215365" cy="1828762"/>
          </a:xfrm>
          <a:prstGeom prst="rect">
            <a:avLst/>
          </a:prstGeom>
        </p:spPr>
      </p:pic>
      <p:pic>
        <p:nvPicPr>
          <p:cNvPr id="18" name="图片 17"/>
          <p:cNvPicPr>
            <a:picLocks noChangeAspect="1"/>
          </p:cNvPicPr>
          <p:nvPr userDrawn="1"/>
        </p:nvPicPr>
        <p:blipFill rotWithShape="1">
          <a:blip r:embed="rId9" cstate="print">
            <a:extLst>
              <a:ext uri="{28A0092B-C50C-407E-A947-70E740481C1C}">
                <a14:useLocalDpi xmlns:a14="http://schemas.microsoft.com/office/drawing/2010/main" val="0"/>
              </a:ext>
            </a:extLst>
          </a:blip>
          <a:srcRect l="60452" t="23934" r="23109" b="59136"/>
          <a:stretch/>
        </p:blipFill>
        <p:spPr>
          <a:xfrm rot="15250299">
            <a:off x="11855999" y="413495"/>
            <a:ext cx="751743" cy="552891"/>
          </a:xfrm>
          <a:prstGeom prst="rect">
            <a:avLst/>
          </a:prstGeom>
        </p:spPr>
      </p:pic>
      <p:pic>
        <p:nvPicPr>
          <p:cNvPr id="19" name="图片 18"/>
          <p:cNvPicPr>
            <a:picLocks noChangeAspect="1"/>
          </p:cNvPicPr>
          <p:nvPr userDrawn="1"/>
        </p:nvPicPr>
        <p:blipFill rotWithShape="1">
          <a:blip r:embed="rId10" cstate="print">
            <a:extLst>
              <a:ext uri="{28A0092B-C50C-407E-A947-70E740481C1C}">
                <a14:useLocalDpi xmlns:a14="http://schemas.microsoft.com/office/drawing/2010/main" val="0"/>
              </a:ext>
            </a:extLst>
          </a:blip>
          <a:srcRect l="11117" t="18148" r="72660" b="62222"/>
          <a:stretch/>
        </p:blipFill>
        <p:spPr>
          <a:xfrm rot="8544898">
            <a:off x="10412291" y="-506140"/>
            <a:ext cx="899101" cy="776941"/>
          </a:xfrm>
          <a:prstGeom prst="rect">
            <a:avLst/>
          </a:prstGeom>
        </p:spPr>
      </p:pic>
      <p:sp>
        <p:nvSpPr>
          <p:cNvPr id="20" name="矩形 8">
            <a:extLst>
              <a:ext uri="{FF2B5EF4-FFF2-40B4-BE49-F238E27FC236}">
                <a16:creationId xmlns:a16="http://schemas.microsoft.com/office/drawing/2014/main" id="{F8DC07AB-9287-4847-AC0C-2A591A1B2FF5}"/>
              </a:ext>
            </a:extLst>
          </p:cNvPr>
          <p:cNvSpPr/>
          <p:nvPr userDrawn="1">
            <p:custDataLst>
              <p:tags r:id="rId1"/>
            </p:custDataLst>
          </p:nvPr>
        </p:nvSpPr>
        <p:spPr>
          <a:xfrm>
            <a:off x="4920846" y="245595"/>
            <a:ext cx="2375522" cy="523220"/>
          </a:xfrm>
          <a:prstGeom prst="rect">
            <a:avLst/>
          </a:prstGeom>
        </p:spPr>
        <p:txBody>
          <a:bodyPr wrap="square">
            <a:spAutoFit/>
          </a:bodyPr>
          <a:lstStyle/>
          <a:p>
            <a:pPr lvl="0" algn="ctr" defTabSz="685800">
              <a:defRPr/>
            </a:pPr>
            <a:r>
              <a:rPr lang="zh-CN" altLang="en-US" sz="2800" kern="0" dirty="0">
                <a:solidFill>
                  <a:schemeClr val="bg1">
                    <a:lumMod val="50000"/>
                  </a:schemeClr>
                </a:solidFill>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rPr>
              <a:t>工作内容回顾</a:t>
            </a:r>
          </a:p>
        </p:txBody>
      </p:sp>
      <p:sp>
        <p:nvSpPr>
          <p:cNvPr id="21" name="矩形 8">
            <a:extLst>
              <a:ext uri="{FF2B5EF4-FFF2-40B4-BE49-F238E27FC236}">
                <a16:creationId xmlns:a16="http://schemas.microsoft.com/office/drawing/2014/main" id="{CC522015-980D-4686-B4A2-65A700D18CCE}"/>
              </a:ext>
            </a:extLst>
          </p:cNvPr>
          <p:cNvSpPr/>
          <p:nvPr userDrawn="1">
            <p:custDataLst>
              <p:tags r:id="rId2"/>
            </p:custDataLst>
          </p:nvPr>
        </p:nvSpPr>
        <p:spPr>
          <a:xfrm>
            <a:off x="5221645" y="684397"/>
            <a:ext cx="1777123" cy="215444"/>
          </a:xfrm>
          <a:prstGeom prst="rect">
            <a:avLst/>
          </a:prstGeom>
        </p:spPr>
        <p:txBody>
          <a:bodyPr wrap="square">
            <a:spAutoFit/>
          </a:bodyPr>
          <a:lstStyle/>
          <a:p>
            <a:pPr lvl="0" algn="ctr" defTabSz="685800">
              <a:defRPr/>
            </a:pPr>
            <a:r>
              <a:rPr lang="en-US" altLang="zh-CN" sz="800" kern="0" dirty="0">
                <a:solidFill>
                  <a:srgbClr val="936B43"/>
                </a:solidFill>
                <a:latin typeface="汉仪中黑S" panose="00020600040101010101" pitchFamily="18" charset="-122"/>
                <a:ea typeface="汉仪中黑S" panose="00020600040101010101" pitchFamily="18" charset="-122"/>
              </a:rPr>
              <a:t>Review Of Work Content</a:t>
            </a:r>
          </a:p>
        </p:txBody>
      </p:sp>
      <p:cxnSp>
        <p:nvCxnSpPr>
          <p:cNvPr id="22" name="直接连接符 21">
            <a:extLst>
              <a:ext uri="{FF2B5EF4-FFF2-40B4-BE49-F238E27FC236}">
                <a16:creationId xmlns:a16="http://schemas.microsoft.com/office/drawing/2014/main" id="{000972A1-15A6-4086-9DE1-EF1F5DF3461B}"/>
              </a:ext>
            </a:extLst>
          </p:cNvPr>
          <p:cNvCxnSpPr/>
          <p:nvPr userDrawn="1"/>
        </p:nvCxnSpPr>
        <p:spPr>
          <a:xfrm>
            <a:off x="5667170" y="863061"/>
            <a:ext cx="884238" cy="0"/>
          </a:xfrm>
          <a:prstGeom prst="line">
            <a:avLst/>
          </a:prstGeom>
          <a:ln w="12700">
            <a:solidFill>
              <a:srgbClr val="D3B397"/>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301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857318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971457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2688892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3828237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4184680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0" y="0"/>
            <a:ext cx="12192000" cy="6858000"/>
          </a:xfrm>
          <a:prstGeom prst="rect">
            <a:avLst/>
          </a:prstGeom>
        </p:spPr>
      </p:pic>
      <p:pic>
        <p:nvPicPr>
          <p:cNvPr id="15" name="图片 14"/>
          <p:cNvPicPr>
            <a:picLocks noChangeAspect="1"/>
          </p:cNvPicPr>
          <p:nvPr userDrawn="1"/>
        </p:nvPicPr>
        <p:blipFill rotWithShape="1">
          <a:blip r:embed="rId6" cstate="print">
            <a:extLst>
              <a:ext uri="{28A0092B-C50C-407E-A947-70E740481C1C}">
                <a14:useLocalDpi xmlns:a14="http://schemas.microsoft.com/office/drawing/2010/main" val="0"/>
              </a:ext>
            </a:extLst>
          </a:blip>
          <a:srcRect l="39605" t="9259" r="10059" b="70238"/>
          <a:stretch/>
        </p:blipFill>
        <p:spPr>
          <a:xfrm rot="10800000" flipH="1">
            <a:off x="10095621" y="6594437"/>
            <a:ext cx="2096378" cy="274320"/>
          </a:xfrm>
          <a:prstGeom prst="rect">
            <a:avLst/>
          </a:prstGeom>
        </p:spPr>
      </p:pic>
      <p:pic>
        <p:nvPicPr>
          <p:cNvPr id="16" name="图片 15"/>
          <p:cNvPicPr>
            <a:picLocks noChangeAspect="1"/>
          </p:cNvPicPr>
          <p:nvPr userDrawn="1"/>
        </p:nvPicPr>
        <p:blipFill rotWithShape="1">
          <a:blip r:embed="rId7" cstate="print">
            <a:extLst>
              <a:ext uri="{28A0092B-C50C-407E-A947-70E740481C1C}">
                <a14:useLocalDpi xmlns:a14="http://schemas.microsoft.com/office/drawing/2010/main" val="0"/>
              </a:ext>
            </a:extLst>
          </a:blip>
          <a:srcRect l="361" t="68575" r="63706" b="14444"/>
          <a:stretch/>
        </p:blipFill>
        <p:spPr>
          <a:xfrm flipV="1">
            <a:off x="0" y="-5263"/>
            <a:ext cx="1985007" cy="247423"/>
          </a:xfrm>
          <a:prstGeom prst="rect">
            <a:avLst/>
          </a:prstGeom>
        </p:spPr>
      </p:pic>
      <p:pic>
        <p:nvPicPr>
          <p:cNvPr id="17" name="图片 16"/>
          <p:cNvPicPr>
            <a:picLocks noChangeAspect="1"/>
          </p:cNvPicPr>
          <p:nvPr userDrawn="1"/>
        </p:nvPicPr>
        <p:blipFill rotWithShape="1">
          <a:blip r:embed="rId8" cstate="print">
            <a:extLst>
              <a:ext uri="{28A0092B-C50C-407E-A947-70E740481C1C}">
                <a14:useLocalDpi xmlns:a14="http://schemas.microsoft.com/office/drawing/2010/main" val="0"/>
              </a:ext>
            </a:extLst>
          </a:blip>
          <a:srcRect l="43211" t="45679" r="11823" b="2346"/>
          <a:stretch/>
        </p:blipFill>
        <p:spPr>
          <a:xfrm rot="18626426">
            <a:off x="11084317" y="-1223575"/>
            <a:ext cx="2215365" cy="1828762"/>
          </a:xfrm>
          <a:prstGeom prst="rect">
            <a:avLst/>
          </a:prstGeom>
        </p:spPr>
      </p:pic>
      <p:pic>
        <p:nvPicPr>
          <p:cNvPr id="18" name="图片 17"/>
          <p:cNvPicPr>
            <a:picLocks noChangeAspect="1"/>
          </p:cNvPicPr>
          <p:nvPr userDrawn="1"/>
        </p:nvPicPr>
        <p:blipFill rotWithShape="1">
          <a:blip r:embed="rId9" cstate="print">
            <a:extLst>
              <a:ext uri="{28A0092B-C50C-407E-A947-70E740481C1C}">
                <a14:useLocalDpi xmlns:a14="http://schemas.microsoft.com/office/drawing/2010/main" val="0"/>
              </a:ext>
            </a:extLst>
          </a:blip>
          <a:srcRect l="60452" t="23934" r="23109" b="59136"/>
          <a:stretch/>
        </p:blipFill>
        <p:spPr>
          <a:xfrm rot="15250299">
            <a:off x="11855999" y="413495"/>
            <a:ext cx="751743" cy="552891"/>
          </a:xfrm>
          <a:prstGeom prst="rect">
            <a:avLst/>
          </a:prstGeom>
        </p:spPr>
      </p:pic>
      <p:pic>
        <p:nvPicPr>
          <p:cNvPr id="19" name="图片 18"/>
          <p:cNvPicPr>
            <a:picLocks noChangeAspect="1"/>
          </p:cNvPicPr>
          <p:nvPr userDrawn="1"/>
        </p:nvPicPr>
        <p:blipFill rotWithShape="1">
          <a:blip r:embed="rId10" cstate="print">
            <a:extLst>
              <a:ext uri="{28A0092B-C50C-407E-A947-70E740481C1C}">
                <a14:useLocalDpi xmlns:a14="http://schemas.microsoft.com/office/drawing/2010/main" val="0"/>
              </a:ext>
            </a:extLst>
          </a:blip>
          <a:srcRect l="11117" t="18148" r="72660" b="62222"/>
          <a:stretch/>
        </p:blipFill>
        <p:spPr>
          <a:xfrm rot="8544898">
            <a:off x="10412291" y="-506140"/>
            <a:ext cx="899101" cy="776941"/>
          </a:xfrm>
          <a:prstGeom prst="rect">
            <a:avLst/>
          </a:prstGeom>
        </p:spPr>
      </p:pic>
      <p:sp>
        <p:nvSpPr>
          <p:cNvPr id="20" name="矩形 8">
            <a:extLst>
              <a:ext uri="{FF2B5EF4-FFF2-40B4-BE49-F238E27FC236}">
                <a16:creationId xmlns:a16="http://schemas.microsoft.com/office/drawing/2014/main" id="{F8DC07AB-9287-4847-AC0C-2A591A1B2FF5}"/>
              </a:ext>
            </a:extLst>
          </p:cNvPr>
          <p:cNvSpPr/>
          <p:nvPr userDrawn="1">
            <p:custDataLst>
              <p:tags r:id="rId1"/>
            </p:custDataLst>
          </p:nvPr>
        </p:nvSpPr>
        <p:spPr>
          <a:xfrm>
            <a:off x="4920846" y="245595"/>
            <a:ext cx="2375522" cy="523220"/>
          </a:xfrm>
          <a:prstGeom prst="rect">
            <a:avLst/>
          </a:prstGeom>
        </p:spPr>
        <p:txBody>
          <a:bodyPr wrap="square">
            <a:spAutoFit/>
          </a:bodyPr>
          <a:lstStyle/>
          <a:p>
            <a:pPr lvl="0" algn="ctr" defTabSz="685800">
              <a:defRPr/>
            </a:pPr>
            <a:r>
              <a:rPr lang="zh-CN" altLang="en-US" sz="2800" kern="0" dirty="0">
                <a:solidFill>
                  <a:schemeClr val="bg1">
                    <a:lumMod val="50000"/>
                  </a:schemeClr>
                </a:solidFill>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rPr>
              <a:t>市场数据分析</a:t>
            </a:r>
          </a:p>
        </p:txBody>
      </p:sp>
      <p:sp>
        <p:nvSpPr>
          <p:cNvPr id="21" name="矩形 8">
            <a:extLst>
              <a:ext uri="{FF2B5EF4-FFF2-40B4-BE49-F238E27FC236}">
                <a16:creationId xmlns:a16="http://schemas.microsoft.com/office/drawing/2014/main" id="{CC522015-980D-4686-B4A2-65A700D18CCE}"/>
              </a:ext>
            </a:extLst>
          </p:cNvPr>
          <p:cNvSpPr/>
          <p:nvPr userDrawn="1">
            <p:custDataLst>
              <p:tags r:id="rId2"/>
            </p:custDataLst>
          </p:nvPr>
        </p:nvSpPr>
        <p:spPr>
          <a:xfrm>
            <a:off x="5221645" y="684397"/>
            <a:ext cx="1777123" cy="215444"/>
          </a:xfrm>
          <a:prstGeom prst="rect">
            <a:avLst/>
          </a:prstGeom>
        </p:spPr>
        <p:txBody>
          <a:bodyPr wrap="square">
            <a:spAutoFit/>
          </a:bodyPr>
          <a:lstStyle/>
          <a:p>
            <a:pPr lvl="0" algn="ctr" defTabSz="685800">
              <a:defRPr/>
            </a:pPr>
            <a:r>
              <a:rPr lang="en-US" altLang="zh-CN" sz="800" kern="0" dirty="0">
                <a:solidFill>
                  <a:srgbClr val="936B43"/>
                </a:solidFill>
                <a:latin typeface="汉仪中黑S" panose="00020600040101010101" pitchFamily="18" charset="-122"/>
                <a:ea typeface="汉仪中黑S" panose="00020600040101010101" pitchFamily="18" charset="-122"/>
              </a:rPr>
              <a:t>Market Data Analysis</a:t>
            </a:r>
          </a:p>
        </p:txBody>
      </p:sp>
      <p:cxnSp>
        <p:nvCxnSpPr>
          <p:cNvPr id="22" name="直接连接符 21">
            <a:extLst>
              <a:ext uri="{FF2B5EF4-FFF2-40B4-BE49-F238E27FC236}">
                <a16:creationId xmlns:a16="http://schemas.microsoft.com/office/drawing/2014/main" id="{000972A1-15A6-4086-9DE1-EF1F5DF3461B}"/>
              </a:ext>
            </a:extLst>
          </p:cNvPr>
          <p:cNvCxnSpPr/>
          <p:nvPr userDrawn="1"/>
        </p:nvCxnSpPr>
        <p:spPr>
          <a:xfrm>
            <a:off x="5667170" y="863061"/>
            <a:ext cx="884238" cy="0"/>
          </a:xfrm>
          <a:prstGeom prst="line">
            <a:avLst/>
          </a:prstGeom>
          <a:ln w="12700">
            <a:solidFill>
              <a:srgbClr val="D3B397"/>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988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0" y="0"/>
            <a:ext cx="12192000" cy="6858000"/>
          </a:xfrm>
          <a:prstGeom prst="rect">
            <a:avLst/>
          </a:prstGeom>
        </p:spPr>
      </p:pic>
      <p:pic>
        <p:nvPicPr>
          <p:cNvPr id="15" name="图片 14"/>
          <p:cNvPicPr>
            <a:picLocks noChangeAspect="1"/>
          </p:cNvPicPr>
          <p:nvPr userDrawn="1"/>
        </p:nvPicPr>
        <p:blipFill rotWithShape="1">
          <a:blip r:embed="rId6" cstate="print">
            <a:extLst>
              <a:ext uri="{28A0092B-C50C-407E-A947-70E740481C1C}">
                <a14:useLocalDpi xmlns:a14="http://schemas.microsoft.com/office/drawing/2010/main" val="0"/>
              </a:ext>
            </a:extLst>
          </a:blip>
          <a:srcRect l="39605" t="9259" r="10059" b="70238"/>
          <a:stretch/>
        </p:blipFill>
        <p:spPr>
          <a:xfrm rot="10800000" flipH="1">
            <a:off x="10095621" y="6594437"/>
            <a:ext cx="2096378" cy="274320"/>
          </a:xfrm>
          <a:prstGeom prst="rect">
            <a:avLst/>
          </a:prstGeom>
        </p:spPr>
      </p:pic>
      <p:pic>
        <p:nvPicPr>
          <p:cNvPr id="16" name="图片 15"/>
          <p:cNvPicPr>
            <a:picLocks noChangeAspect="1"/>
          </p:cNvPicPr>
          <p:nvPr userDrawn="1"/>
        </p:nvPicPr>
        <p:blipFill rotWithShape="1">
          <a:blip r:embed="rId7" cstate="print">
            <a:extLst>
              <a:ext uri="{28A0092B-C50C-407E-A947-70E740481C1C}">
                <a14:useLocalDpi xmlns:a14="http://schemas.microsoft.com/office/drawing/2010/main" val="0"/>
              </a:ext>
            </a:extLst>
          </a:blip>
          <a:srcRect l="361" t="68575" r="63706" b="14444"/>
          <a:stretch/>
        </p:blipFill>
        <p:spPr>
          <a:xfrm flipV="1">
            <a:off x="0" y="-5263"/>
            <a:ext cx="1985007" cy="247423"/>
          </a:xfrm>
          <a:prstGeom prst="rect">
            <a:avLst/>
          </a:prstGeom>
        </p:spPr>
      </p:pic>
      <p:pic>
        <p:nvPicPr>
          <p:cNvPr id="17" name="图片 16"/>
          <p:cNvPicPr>
            <a:picLocks noChangeAspect="1"/>
          </p:cNvPicPr>
          <p:nvPr userDrawn="1"/>
        </p:nvPicPr>
        <p:blipFill rotWithShape="1">
          <a:blip r:embed="rId8" cstate="print">
            <a:extLst>
              <a:ext uri="{28A0092B-C50C-407E-A947-70E740481C1C}">
                <a14:useLocalDpi xmlns:a14="http://schemas.microsoft.com/office/drawing/2010/main" val="0"/>
              </a:ext>
            </a:extLst>
          </a:blip>
          <a:srcRect l="43211" t="45679" r="11823" b="2346"/>
          <a:stretch/>
        </p:blipFill>
        <p:spPr>
          <a:xfrm rot="18626426">
            <a:off x="11084317" y="-1223575"/>
            <a:ext cx="2215365" cy="1828762"/>
          </a:xfrm>
          <a:prstGeom prst="rect">
            <a:avLst/>
          </a:prstGeom>
        </p:spPr>
      </p:pic>
      <p:pic>
        <p:nvPicPr>
          <p:cNvPr id="18" name="图片 17"/>
          <p:cNvPicPr>
            <a:picLocks noChangeAspect="1"/>
          </p:cNvPicPr>
          <p:nvPr userDrawn="1"/>
        </p:nvPicPr>
        <p:blipFill rotWithShape="1">
          <a:blip r:embed="rId9" cstate="print">
            <a:extLst>
              <a:ext uri="{28A0092B-C50C-407E-A947-70E740481C1C}">
                <a14:useLocalDpi xmlns:a14="http://schemas.microsoft.com/office/drawing/2010/main" val="0"/>
              </a:ext>
            </a:extLst>
          </a:blip>
          <a:srcRect l="60452" t="23934" r="23109" b="59136"/>
          <a:stretch/>
        </p:blipFill>
        <p:spPr>
          <a:xfrm rot="15250299">
            <a:off x="11855999" y="413495"/>
            <a:ext cx="751743" cy="552891"/>
          </a:xfrm>
          <a:prstGeom prst="rect">
            <a:avLst/>
          </a:prstGeom>
        </p:spPr>
      </p:pic>
      <p:pic>
        <p:nvPicPr>
          <p:cNvPr id="19" name="图片 18"/>
          <p:cNvPicPr>
            <a:picLocks noChangeAspect="1"/>
          </p:cNvPicPr>
          <p:nvPr userDrawn="1"/>
        </p:nvPicPr>
        <p:blipFill rotWithShape="1">
          <a:blip r:embed="rId10" cstate="print">
            <a:extLst>
              <a:ext uri="{28A0092B-C50C-407E-A947-70E740481C1C}">
                <a14:useLocalDpi xmlns:a14="http://schemas.microsoft.com/office/drawing/2010/main" val="0"/>
              </a:ext>
            </a:extLst>
          </a:blip>
          <a:srcRect l="11117" t="18148" r="72660" b="62222"/>
          <a:stretch/>
        </p:blipFill>
        <p:spPr>
          <a:xfrm rot="8544898">
            <a:off x="10412291" y="-506140"/>
            <a:ext cx="899101" cy="776941"/>
          </a:xfrm>
          <a:prstGeom prst="rect">
            <a:avLst/>
          </a:prstGeom>
        </p:spPr>
      </p:pic>
      <p:sp>
        <p:nvSpPr>
          <p:cNvPr id="20" name="矩形 8">
            <a:extLst>
              <a:ext uri="{FF2B5EF4-FFF2-40B4-BE49-F238E27FC236}">
                <a16:creationId xmlns:a16="http://schemas.microsoft.com/office/drawing/2014/main" id="{F8DC07AB-9287-4847-AC0C-2A591A1B2FF5}"/>
              </a:ext>
            </a:extLst>
          </p:cNvPr>
          <p:cNvSpPr/>
          <p:nvPr userDrawn="1">
            <p:custDataLst>
              <p:tags r:id="rId1"/>
            </p:custDataLst>
          </p:nvPr>
        </p:nvSpPr>
        <p:spPr>
          <a:xfrm>
            <a:off x="4701133" y="245595"/>
            <a:ext cx="2861495" cy="523220"/>
          </a:xfrm>
          <a:prstGeom prst="rect">
            <a:avLst/>
          </a:prstGeom>
        </p:spPr>
        <p:txBody>
          <a:bodyPr wrap="square">
            <a:spAutoFit/>
          </a:bodyPr>
          <a:lstStyle/>
          <a:p>
            <a:pPr lvl="0" algn="ctr" defTabSz="685800">
              <a:defRPr/>
            </a:pPr>
            <a:r>
              <a:rPr lang="zh-CN" altLang="en-US" sz="2800" kern="0" dirty="0">
                <a:solidFill>
                  <a:schemeClr val="bg1">
                    <a:lumMod val="50000"/>
                  </a:schemeClr>
                </a:solidFill>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rPr>
              <a:t>面临问题及措施</a:t>
            </a:r>
          </a:p>
        </p:txBody>
      </p:sp>
      <p:sp>
        <p:nvSpPr>
          <p:cNvPr id="21" name="矩形 8">
            <a:extLst>
              <a:ext uri="{FF2B5EF4-FFF2-40B4-BE49-F238E27FC236}">
                <a16:creationId xmlns:a16="http://schemas.microsoft.com/office/drawing/2014/main" id="{CC522015-980D-4686-B4A2-65A700D18CCE}"/>
              </a:ext>
            </a:extLst>
          </p:cNvPr>
          <p:cNvSpPr/>
          <p:nvPr userDrawn="1">
            <p:custDataLst>
              <p:tags r:id="rId2"/>
            </p:custDataLst>
          </p:nvPr>
        </p:nvSpPr>
        <p:spPr>
          <a:xfrm>
            <a:off x="5232403" y="684397"/>
            <a:ext cx="2147343" cy="215444"/>
          </a:xfrm>
          <a:prstGeom prst="rect">
            <a:avLst/>
          </a:prstGeom>
        </p:spPr>
        <p:txBody>
          <a:bodyPr wrap="square">
            <a:spAutoFit/>
          </a:bodyPr>
          <a:lstStyle/>
          <a:p>
            <a:r>
              <a:rPr lang="en-US" altLang="zh-CN" sz="800" dirty="0">
                <a:solidFill>
                  <a:srgbClr val="936B43"/>
                </a:solidFill>
                <a:latin typeface="汉仪中黑S" panose="00020600040101010101" pitchFamily="18" charset="-122"/>
                <a:ea typeface="汉仪中黑S" panose="00020600040101010101" pitchFamily="18" charset="-122"/>
                <a:sym typeface="Calibri" panose="020F0502020204030204" pitchFamily="34" charset="0"/>
              </a:rPr>
              <a:t>Problems And Solutions In Work</a:t>
            </a:r>
          </a:p>
        </p:txBody>
      </p:sp>
      <p:cxnSp>
        <p:nvCxnSpPr>
          <p:cNvPr id="22" name="直接连接符 21">
            <a:extLst>
              <a:ext uri="{FF2B5EF4-FFF2-40B4-BE49-F238E27FC236}">
                <a16:creationId xmlns:a16="http://schemas.microsoft.com/office/drawing/2014/main" id="{000972A1-15A6-4086-9DE1-EF1F5DF3461B}"/>
              </a:ext>
            </a:extLst>
          </p:cNvPr>
          <p:cNvCxnSpPr/>
          <p:nvPr userDrawn="1"/>
        </p:nvCxnSpPr>
        <p:spPr>
          <a:xfrm>
            <a:off x="5667170" y="863061"/>
            <a:ext cx="884238" cy="0"/>
          </a:xfrm>
          <a:prstGeom prst="line">
            <a:avLst/>
          </a:prstGeom>
          <a:ln w="12700">
            <a:solidFill>
              <a:srgbClr val="D3B397"/>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227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0" y="0"/>
            <a:ext cx="12192000" cy="6858000"/>
          </a:xfrm>
          <a:prstGeom prst="rect">
            <a:avLst/>
          </a:prstGeom>
        </p:spPr>
      </p:pic>
      <p:pic>
        <p:nvPicPr>
          <p:cNvPr id="15" name="图片 14"/>
          <p:cNvPicPr>
            <a:picLocks noChangeAspect="1"/>
          </p:cNvPicPr>
          <p:nvPr userDrawn="1"/>
        </p:nvPicPr>
        <p:blipFill rotWithShape="1">
          <a:blip r:embed="rId6" cstate="print">
            <a:extLst>
              <a:ext uri="{28A0092B-C50C-407E-A947-70E740481C1C}">
                <a14:useLocalDpi xmlns:a14="http://schemas.microsoft.com/office/drawing/2010/main" val="0"/>
              </a:ext>
            </a:extLst>
          </a:blip>
          <a:srcRect l="39605" t="9259" r="10059" b="70238"/>
          <a:stretch/>
        </p:blipFill>
        <p:spPr>
          <a:xfrm rot="10800000" flipH="1">
            <a:off x="10095621" y="6594437"/>
            <a:ext cx="2096378" cy="274320"/>
          </a:xfrm>
          <a:prstGeom prst="rect">
            <a:avLst/>
          </a:prstGeom>
        </p:spPr>
      </p:pic>
      <p:pic>
        <p:nvPicPr>
          <p:cNvPr id="16" name="图片 15"/>
          <p:cNvPicPr>
            <a:picLocks noChangeAspect="1"/>
          </p:cNvPicPr>
          <p:nvPr userDrawn="1"/>
        </p:nvPicPr>
        <p:blipFill rotWithShape="1">
          <a:blip r:embed="rId7" cstate="print">
            <a:extLst>
              <a:ext uri="{28A0092B-C50C-407E-A947-70E740481C1C}">
                <a14:useLocalDpi xmlns:a14="http://schemas.microsoft.com/office/drawing/2010/main" val="0"/>
              </a:ext>
            </a:extLst>
          </a:blip>
          <a:srcRect l="361" t="68575" r="63706" b="14444"/>
          <a:stretch/>
        </p:blipFill>
        <p:spPr>
          <a:xfrm flipV="1">
            <a:off x="0" y="-5263"/>
            <a:ext cx="1985007" cy="247423"/>
          </a:xfrm>
          <a:prstGeom prst="rect">
            <a:avLst/>
          </a:prstGeom>
        </p:spPr>
      </p:pic>
      <p:pic>
        <p:nvPicPr>
          <p:cNvPr id="17" name="图片 16"/>
          <p:cNvPicPr>
            <a:picLocks noChangeAspect="1"/>
          </p:cNvPicPr>
          <p:nvPr userDrawn="1"/>
        </p:nvPicPr>
        <p:blipFill rotWithShape="1">
          <a:blip r:embed="rId8" cstate="print">
            <a:extLst>
              <a:ext uri="{28A0092B-C50C-407E-A947-70E740481C1C}">
                <a14:useLocalDpi xmlns:a14="http://schemas.microsoft.com/office/drawing/2010/main" val="0"/>
              </a:ext>
            </a:extLst>
          </a:blip>
          <a:srcRect l="43211" t="45679" r="11823" b="2346"/>
          <a:stretch/>
        </p:blipFill>
        <p:spPr>
          <a:xfrm rot="18626426">
            <a:off x="11084317" y="-1223575"/>
            <a:ext cx="2215365" cy="1828762"/>
          </a:xfrm>
          <a:prstGeom prst="rect">
            <a:avLst/>
          </a:prstGeom>
        </p:spPr>
      </p:pic>
      <p:pic>
        <p:nvPicPr>
          <p:cNvPr id="18" name="图片 17"/>
          <p:cNvPicPr>
            <a:picLocks noChangeAspect="1"/>
          </p:cNvPicPr>
          <p:nvPr userDrawn="1"/>
        </p:nvPicPr>
        <p:blipFill rotWithShape="1">
          <a:blip r:embed="rId9" cstate="print">
            <a:extLst>
              <a:ext uri="{28A0092B-C50C-407E-A947-70E740481C1C}">
                <a14:useLocalDpi xmlns:a14="http://schemas.microsoft.com/office/drawing/2010/main" val="0"/>
              </a:ext>
            </a:extLst>
          </a:blip>
          <a:srcRect l="60452" t="23934" r="23109" b="59136"/>
          <a:stretch/>
        </p:blipFill>
        <p:spPr>
          <a:xfrm rot="15250299">
            <a:off x="11855999" y="413495"/>
            <a:ext cx="751743" cy="552891"/>
          </a:xfrm>
          <a:prstGeom prst="rect">
            <a:avLst/>
          </a:prstGeom>
        </p:spPr>
      </p:pic>
      <p:pic>
        <p:nvPicPr>
          <p:cNvPr id="19" name="图片 18"/>
          <p:cNvPicPr>
            <a:picLocks noChangeAspect="1"/>
          </p:cNvPicPr>
          <p:nvPr userDrawn="1"/>
        </p:nvPicPr>
        <p:blipFill rotWithShape="1">
          <a:blip r:embed="rId10" cstate="print">
            <a:extLst>
              <a:ext uri="{28A0092B-C50C-407E-A947-70E740481C1C}">
                <a14:useLocalDpi xmlns:a14="http://schemas.microsoft.com/office/drawing/2010/main" val="0"/>
              </a:ext>
            </a:extLst>
          </a:blip>
          <a:srcRect l="11117" t="18148" r="72660" b="62222"/>
          <a:stretch/>
        </p:blipFill>
        <p:spPr>
          <a:xfrm rot="8544898">
            <a:off x="10412291" y="-506140"/>
            <a:ext cx="899101" cy="776941"/>
          </a:xfrm>
          <a:prstGeom prst="rect">
            <a:avLst/>
          </a:prstGeom>
        </p:spPr>
      </p:pic>
      <p:sp>
        <p:nvSpPr>
          <p:cNvPr id="20" name="矩形 8">
            <a:extLst>
              <a:ext uri="{FF2B5EF4-FFF2-40B4-BE49-F238E27FC236}">
                <a16:creationId xmlns:a16="http://schemas.microsoft.com/office/drawing/2014/main" id="{F8DC07AB-9287-4847-AC0C-2A591A1B2FF5}"/>
              </a:ext>
            </a:extLst>
          </p:cNvPr>
          <p:cNvSpPr/>
          <p:nvPr userDrawn="1">
            <p:custDataLst>
              <p:tags r:id="rId1"/>
            </p:custDataLst>
          </p:nvPr>
        </p:nvSpPr>
        <p:spPr>
          <a:xfrm>
            <a:off x="4920846" y="245595"/>
            <a:ext cx="2375522" cy="523220"/>
          </a:xfrm>
          <a:prstGeom prst="rect">
            <a:avLst/>
          </a:prstGeom>
        </p:spPr>
        <p:txBody>
          <a:bodyPr wrap="square">
            <a:spAutoFit/>
          </a:bodyPr>
          <a:lstStyle/>
          <a:p>
            <a:pPr lvl="0" algn="ctr" defTabSz="685800">
              <a:defRPr/>
            </a:pPr>
            <a:r>
              <a:rPr lang="zh-CN" altLang="en-US" sz="2800" kern="0" dirty="0">
                <a:solidFill>
                  <a:schemeClr val="bg1">
                    <a:lumMod val="50000"/>
                  </a:schemeClr>
                </a:solidFill>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rPr>
              <a:t>下步工作计划</a:t>
            </a:r>
          </a:p>
        </p:txBody>
      </p:sp>
      <p:sp>
        <p:nvSpPr>
          <p:cNvPr id="21" name="矩形 8">
            <a:extLst>
              <a:ext uri="{FF2B5EF4-FFF2-40B4-BE49-F238E27FC236}">
                <a16:creationId xmlns:a16="http://schemas.microsoft.com/office/drawing/2014/main" id="{CC522015-980D-4686-B4A2-65A700D18CCE}"/>
              </a:ext>
            </a:extLst>
          </p:cNvPr>
          <p:cNvSpPr/>
          <p:nvPr userDrawn="1">
            <p:custDataLst>
              <p:tags r:id="rId2"/>
            </p:custDataLst>
          </p:nvPr>
        </p:nvSpPr>
        <p:spPr>
          <a:xfrm>
            <a:off x="5221645" y="684397"/>
            <a:ext cx="1777123" cy="215444"/>
          </a:xfrm>
          <a:prstGeom prst="rect">
            <a:avLst/>
          </a:prstGeom>
        </p:spPr>
        <p:txBody>
          <a:bodyPr wrap="square">
            <a:spAutoFit/>
          </a:bodyPr>
          <a:lstStyle/>
          <a:p>
            <a:pPr lvl="0" algn="ctr" defTabSz="685800">
              <a:defRPr/>
            </a:pPr>
            <a:r>
              <a:rPr lang="en-US" altLang="zh-CN" sz="800" kern="0" dirty="0">
                <a:solidFill>
                  <a:srgbClr val="936B43"/>
                </a:solidFill>
                <a:latin typeface="汉仪中黑S" panose="00020600040101010101" pitchFamily="18" charset="-122"/>
                <a:ea typeface="汉仪中黑S" panose="00020600040101010101" pitchFamily="18" charset="-122"/>
              </a:rPr>
              <a:t>Next Work Planning</a:t>
            </a:r>
          </a:p>
        </p:txBody>
      </p:sp>
      <p:cxnSp>
        <p:nvCxnSpPr>
          <p:cNvPr id="22" name="直接连接符 21">
            <a:extLst>
              <a:ext uri="{FF2B5EF4-FFF2-40B4-BE49-F238E27FC236}">
                <a16:creationId xmlns:a16="http://schemas.microsoft.com/office/drawing/2014/main" id="{000972A1-15A6-4086-9DE1-EF1F5DF3461B}"/>
              </a:ext>
            </a:extLst>
          </p:cNvPr>
          <p:cNvCxnSpPr/>
          <p:nvPr userDrawn="1"/>
        </p:nvCxnSpPr>
        <p:spPr>
          <a:xfrm>
            <a:off x="5667170" y="863061"/>
            <a:ext cx="884238" cy="0"/>
          </a:xfrm>
          <a:prstGeom prst="line">
            <a:avLst/>
          </a:prstGeom>
          <a:ln w="12700">
            <a:solidFill>
              <a:srgbClr val="D3B397"/>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39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2927740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190384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115511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186259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2C3974-DABA-448A-869B-865DDCA6E6FF}" type="datetimeFigureOut">
              <a:rPr lang="zh-CN" altLang="en-US" smtClean="0"/>
              <a:t>2023/3/20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355187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2C3974-DABA-448A-869B-865DDCA6E6FF}" type="datetimeFigureOut">
              <a:rPr lang="zh-CN" altLang="en-US" smtClean="0"/>
              <a:t>2023/3/20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8FF553-6A72-4FE5-9462-C3C4BE613C7E}" type="slidenum">
              <a:rPr lang="zh-CN" altLang="en-US" smtClean="0"/>
              <a:t>‹#›</a:t>
            </a:fld>
            <a:endParaRPr lang="zh-CN" altLang="en-US"/>
          </a:p>
        </p:txBody>
      </p:sp>
    </p:spTree>
    <p:extLst>
      <p:ext uri="{BB962C8B-B14F-4D97-AF65-F5344CB8AC3E}">
        <p14:creationId xmlns:p14="http://schemas.microsoft.com/office/powerpoint/2010/main" val="202949950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notesSlide" Target="../notesSlides/notesSlide11.xml"/><Relationship Id="rId7" Type="http://schemas.openxmlformats.org/officeDocument/2006/relationships/image" Target="../media/image18.png"/><Relationship Id="rId12"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tags" Target="../tags/tag14.xml"/><Relationship Id="rId6" Type="http://schemas.openxmlformats.org/officeDocument/2006/relationships/image" Target="../media/image19.png"/><Relationship Id="rId11" Type="http://schemas.openxmlformats.org/officeDocument/2006/relationships/image" Target="../media/image5.png"/><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notesSlide" Target="../notesSlides/notesSlide14.xml"/><Relationship Id="rId7" Type="http://schemas.openxmlformats.org/officeDocument/2006/relationships/image" Target="../media/image18.png"/><Relationship Id="rId12"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tags" Target="../tags/tag15.xml"/><Relationship Id="rId6" Type="http://schemas.openxmlformats.org/officeDocument/2006/relationships/image" Target="../media/image19.png"/><Relationship Id="rId11" Type="http://schemas.openxmlformats.org/officeDocument/2006/relationships/image" Target="../media/image5.png"/><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png"/><Relationship Id="rId11"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slideLayout" Target="../slideLayouts/slideLayout10.xml"/><Relationship Id="rId7" Type="http://schemas.openxmlformats.org/officeDocument/2006/relationships/image" Target="../media/image16.png"/><Relationship Id="rId12" Type="http://schemas.openxmlformats.org/officeDocument/2006/relationships/image" Target="../media/image6.png"/><Relationship Id="rId2" Type="http://schemas.openxmlformats.org/officeDocument/2006/relationships/tags" Target="../tags/tag10.xml"/><Relationship Id="rId1" Type="http://schemas.openxmlformats.org/officeDocument/2006/relationships/tags" Target="../tags/tag9.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image" Target="../media/image1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notesSlide" Target="../notesSlides/notesSlide4.xml"/><Relationship Id="rId7" Type="http://schemas.openxmlformats.org/officeDocument/2006/relationships/image" Target="../media/image18.png"/><Relationship Id="rId12"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19.png"/><Relationship Id="rId11" Type="http://schemas.openxmlformats.org/officeDocument/2006/relationships/image" Target="../media/image5.png"/><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8.png"/><Relationship Id="rId12"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tags" Target="../tags/tag12.xml"/><Relationship Id="rId6" Type="http://schemas.openxmlformats.org/officeDocument/2006/relationships/image" Target="../media/image19.png"/><Relationship Id="rId11" Type="http://schemas.openxmlformats.org/officeDocument/2006/relationships/image" Target="../media/image5.png"/><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notesSlide" Target="../notesSlides/notesSlide8.xml"/><Relationship Id="rId7" Type="http://schemas.openxmlformats.org/officeDocument/2006/relationships/image" Target="../media/image18.png"/><Relationship Id="rId12"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tags" Target="../tags/tag13.xml"/><Relationship Id="rId6" Type="http://schemas.openxmlformats.org/officeDocument/2006/relationships/image" Target="../media/image19.png"/><Relationship Id="rId11" Type="http://schemas.openxmlformats.org/officeDocument/2006/relationships/image" Target="../media/image5.png"/><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0" y="0"/>
            <a:ext cx="12192000" cy="6858000"/>
          </a:xfrm>
          <a:prstGeom prst="rect">
            <a:avLst/>
          </a:prstGeom>
        </p:spPr>
      </p:pic>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l="361" t="68575" r="63706" b="14444"/>
          <a:stretch/>
        </p:blipFill>
        <p:spPr>
          <a:xfrm>
            <a:off x="1" y="5693434"/>
            <a:ext cx="3450566" cy="1164566"/>
          </a:xfrm>
          <a:prstGeom prst="rect">
            <a:avLst/>
          </a:prstGeom>
        </p:spPr>
      </p:pic>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46473" t="51481" r="10059" b="14444"/>
          <a:stretch/>
        </p:blipFill>
        <p:spPr>
          <a:xfrm>
            <a:off x="8017934" y="4768172"/>
            <a:ext cx="4174066" cy="2089828"/>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39605" t="9259" r="10059" b="70238"/>
          <a:stretch/>
        </p:blipFill>
        <p:spPr>
          <a:xfrm>
            <a:off x="7358332" y="0"/>
            <a:ext cx="4833668" cy="1406106"/>
          </a:xfrm>
          <a:prstGeom prst="rect">
            <a:avLst/>
          </a:prstGeom>
        </p:spPr>
      </p:pic>
      <p:pic>
        <p:nvPicPr>
          <p:cNvPr id="7" name="图片 6"/>
          <p:cNvPicPr>
            <a:picLocks noChangeAspect="1"/>
          </p:cNvPicPr>
          <p:nvPr/>
        </p:nvPicPr>
        <p:blipFill rotWithShape="1">
          <a:blip r:embed="rId8" cstate="print">
            <a:extLst>
              <a:ext uri="{28A0092B-C50C-407E-A947-70E740481C1C}">
                <a14:useLocalDpi xmlns:a14="http://schemas.microsoft.com/office/drawing/2010/main" val="0"/>
              </a:ext>
            </a:extLst>
          </a:blip>
          <a:srcRect l="60452" t="23934" r="23109" b="59136"/>
          <a:stretch/>
        </p:blipFill>
        <p:spPr>
          <a:xfrm>
            <a:off x="9609825" y="127159"/>
            <a:ext cx="1578635" cy="1161052"/>
          </a:xfrm>
          <a:prstGeom prst="rect">
            <a:avLst/>
          </a:prstGeom>
        </p:spPr>
      </p:pic>
      <p:pic>
        <p:nvPicPr>
          <p:cNvPr id="8" name="图片 7"/>
          <p:cNvPicPr>
            <a:picLocks noChangeAspect="1"/>
          </p:cNvPicPr>
          <p:nvPr/>
        </p:nvPicPr>
        <p:blipFill rotWithShape="1">
          <a:blip r:embed="rId9" cstate="print">
            <a:extLst>
              <a:ext uri="{28A0092B-C50C-407E-A947-70E740481C1C}">
                <a14:useLocalDpi xmlns:a14="http://schemas.microsoft.com/office/drawing/2010/main" val="0"/>
              </a:ext>
            </a:extLst>
          </a:blip>
          <a:srcRect l="11117" t="18148" r="72660" b="62222"/>
          <a:stretch/>
        </p:blipFill>
        <p:spPr>
          <a:xfrm>
            <a:off x="0" y="-177799"/>
            <a:ext cx="1557866" cy="1346200"/>
          </a:xfrm>
          <a:prstGeom prst="rect">
            <a:avLst/>
          </a:prstGeom>
        </p:spPr>
      </p:pic>
      <p:pic>
        <p:nvPicPr>
          <p:cNvPr id="15" name="图片 14"/>
          <p:cNvPicPr>
            <a:picLocks noChangeAspect="1"/>
          </p:cNvPicPr>
          <p:nvPr/>
        </p:nvPicPr>
        <p:blipFill rotWithShape="1">
          <a:blip r:embed="rId10" cstate="print">
            <a:extLst>
              <a:ext uri="{28A0092B-C50C-407E-A947-70E740481C1C}">
                <a14:useLocalDpi xmlns:a14="http://schemas.microsoft.com/office/drawing/2010/main" val="0"/>
              </a:ext>
            </a:extLst>
          </a:blip>
          <a:srcRect l="25910" t="21352" r="67971" b="59982"/>
          <a:stretch/>
        </p:blipFill>
        <p:spPr>
          <a:xfrm>
            <a:off x="4067" y="1"/>
            <a:ext cx="587604" cy="1280160"/>
          </a:xfrm>
          <a:prstGeom prst="rect">
            <a:avLst/>
          </a:prstGeom>
        </p:spPr>
      </p:pic>
      <p:sp>
        <p:nvSpPr>
          <p:cNvPr id="9" name="TextBox 26">
            <a:extLst>
              <a:ext uri="{FF2B5EF4-FFF2-40B4-BE49-F238E27FC236}">
                <a16:creationId xmlns:a16="http://schemas.microsoft.com/office/drawing/2014/main" id="{AD06BBEB-79EE-4497-AC44-CCC778D5E749}"/>
              </a:ext>
            </a:extLst>
          </p:cNvPr>
          <p:cNvSpPr txBox="1"/>
          <p:nvPr/>
        </p:nvSpPr>
        <p:spPr>
          <a:xfrm>
            <a:off x="2737245" y="3579474"/>
            <a:ext cx="6872580" cy="584775"/>
          </a:xfrm>
          <a:prstGeom prst="rect">
            <a:avLst/>
          </a:prstGeom>
          <a:noFill/>
        </p:spPr>
        <p:txBody>
          <a:bodyPr wrap="square" rtlCol="0">
            <a:spAutoFit/>
          </a:bodyPr>
          <a:lstStyle/>
          <a:p>
            <a:pPr algn="dist"/>
            <a:r>
              <a:rPr lang="zh-CN" altLang="en-US" sz="3200" b="1"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政治学与行政学一班第二组课前展示</a:t>
            </a:r>
            <a:endParaRPr lang="zh-CN" altLang="en-US" sz="3200" b="1" dirty="0">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10" name="矩形 9">
            <a:extLst>
              <a:ext uri="{FF2B5EF4-FFF2-40B4-BE49-F238E27FC236}">
                <a16:creationId xmlns:a16="http://schemas.microsoft.com/office/drawing/2014/main" id="{3B44ABC8-9E36-47B8-9C52-5BAFAE67F9E1}"/>
              </a:ext>
            </a:extLst>
          </p:cNvPr>
          <p:cNvSpPr/>
          <p:nvPr/>
        </p:nvSpPr>
        <p:spPr>
          <a:xfrm>
            <a:off x="1372797" y="2261693"/>
            <a:ext cx="9447601" cy="1107996"/>
          </a:xfrm>
          <a:prstGeom prst="rect">
            <a:avLst/>
          </a:prstGeom>
        </p:spPr>
        <p:txBody>
          <a:bodyPr wrap="square">
            <a:spAutoFit/>
          </a:bodyPr>
          <a:lstStyle/>
          <a:p>
            <a:pPr algn="ctr" fontAlgn="auto">
              <a:spcBef>
                <a:spcPts val="0"/>
              </a:spcBef>
              <a:spcAft>
                <a:spcPts val="0"/>
              </a:spcAft>
              <a:defRPr/>
            </a:pPr>
            <a:r>
              <a:rPr lang="zh-CN" altLang="en-US" sz="6600" b="1" dirty="0">
                <a:effectLst>
                  <a:innerShdw blurRad="63500" dist="50800" dir="16200000">
                    <a:prstClr val="black">
                      <a:alpha val="50000"/>
                    </a:prstClr>
                  </a:innerShdw>
                </a:effectLst>
                <a:latin typeface="方正粗黑宋简体" panose="02000000000000000000" pitchFamily="2" charset="-122"/>
                <a:ea typeface="方正粗黑宋简体" panose="02000000000000000000" pitchFamily="2" charset="-122"/>
                <a:cs typeface="经典圆体简" panose="02010609000101010101" pitchFamily="49" charset="-122"/>
                <a:sym typeface="汉仪细等线简" panose="00020600040101010101" pitchFamily="18" charset="-122"/>
              </a:rPr>
              <a:t>协商民主</a:t>
            </a:r>
          </a:p>
        </p:txBody>
      </p:sp>
      <p:pic>
        <p:nvPicPr>
          <p:cNvPr id="20" name="图片 19"/>
          <p:cNvPicPr>
            <a:picLocks noChangeAspect="1"/>
          </p:cNvPicPr>
          <p:nvPr/>
        </p:nvPicPr>
        <p:blipFill rotWithShape="1">
          <a:blip r:embed="rId11" cstate="print">
            <a:extLst>
              <a:ext uri="{28A0092B-C50C-407E-A947-70E740481C1C}">
                <a14:useLocalDpi xmlns:a14="http://schemas.microsoft.com/office/drawing/2010/main" val="0"/>
              </a:ext>
            </a:extLst>
          </a:blip>
          <a:srcRect l="84490" t="21351" r="6806" b="63135"/>
          <a:stretch/>
        </p:blipFill>
        <p:spPr>
          <a:xfrm>
            <a:off x="-427951" y="4768172"/>
            <a:ext cx="835817" cy="1063925"/>
          </a:xfrm>
          <a:prstGeom prst="rect">
            <a:avLst/>
          </a:prstGeom>
        </p:spPr>
      </p:pic>
      <p:pic>
        <p:nvPicPr>
          <p:cNvPr id="21" name="图片 20"/>
          <p:cNvPicPr>
            <a:picLocks noChangeAspect="1"/>
          </p:cNvPicPr>
          <p:nvPr/>
        </p:nvPicPr>
        <p:blipFill rotWithShape="1">
          <a:blip r:embed="rId12" cstate="print">
            <a:extLst>
              <a:ext uri="{28A0092B-C50C-407E-A947-70E740481C1C}">
                <a14:useLocalDpi xmlns:a14="http://schemas.microsoft.com/office/drawing/2010/main" val="0"/>
              </a:ext>
            </a:extLst>
          </a:blip>
          <a:srcRect l="35596" t="53639" r="47699" b="6698"/>
          <a:stretch/>
        </p:blipFill>
        <p:spPr>
          <a:xfrm>
            <a:off x="-1" y="3206840"/>
            <a:ext cx="1604169" cy="2720027"/>
          </a:xfrm>
          <a:prstGeom prst="rect">
            <a:avLst/>
          </a:prstGeom>
        </p:spPr>
      </p:pic>
      <p:pic>
        <p:nvPicPr>
          <p:cNvPr id="6" name="图片 5"/>
          <p:cNvPicPr>
            <a:picLocks noChangeAspect="1"/>
          </p:cNvPicPr>
          <p:nvPr/>
        </p:nvPicPr>
        <p:blipFill rotWithShape="1">
          <a:blip r:embed="rId13" cstate="print">
            <a:extLst>
              <a:ext uri="{28A0092B-C50C-407E-A947-70E740481C1C}">
                <a14:useLocalDpi xmlns:a14="http://schemas.microsoft.com/office/drawing/2010/main" val="0"/>
              </a:ext>
            </a:extLst>
          </a:blip>
          <a:srcRect l="43211" t="45679" r="11823" b="2346"/>
          <a:stretch/>
        </p:blipFill>
        <p:spPr>
          <a:xfrm>
            <a:off x="-560925" y="5170336"/>
            <a:ext cx="3368854" cy="2780956"/>
          </a:xfrm>
          <a:prstGeom prst="rect">
            <a:avLst/>
          </a:prstGeom>
        </p:spPr>
      </p:pic>
      <p:sp>
        <p:nvSpPr>
          <p:cNvPr id="11" name="文本框 10"/>
          <p:cNvSpPr txBox="1"/>
          <p:nvPr/>
        </p:nvSpPr>
        <p:spPr>
          <a:xfrm>
            <a:off x="4336869" y="4970281"/>
            <a:ext cx="7563393" cy="461665"/>
          </a:xfrm>
          <a:prstGeom prst="rect">
            <a:avLst/>
          </a:prstGeom>
          <a:noFill/>
        </p:spPr>
        <p:txBody>
          <a:bodyPr wrap="square" rtlCol="0">
            <a:spAutoFit/>
          </a:bodyPr>
          <a:lstStyle/>
          <a:p>
            <a:r>
              <a:rPr lang="zh-CN" altLang="en-US" sz="2400" dirty="0" smtClean="0">
                <a:latin typeface="方正粗黑宋简体" panose="02000000000000000000" pitchFamily="2" charset="-122"/>
                <a:ea typeface="方正粗黑宋简体" panose="02000000000000000000" pitchFamily="2" charset="-122"/>
              </a:rPr>
              <a:t>组员：王颖、王月、王嘉依、焦娅桐、陈奕君、陶奕帆</a:t>
            </a:r>
            <a:endParaRPr lang="zh-CN" altLang="en-US" sz="24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937021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2C8E4D0-F1C2-49A2-ACCA-6E26270C4924}"/>
              </a:ext>
            </a:extLst>
          </p:cNvPr>
          <p:cNvSpPr/>
          <p:nvPr/>
        </p:nvSpPr>
        <p:spPr>
          <a:xfrm>
            <a:off x="6314797" y="5006504"/>
            <a:ext cx="829938" cy="553998"/>
          </a:xfrm>
          <a:prstGeom prst="rect">
            <a:avLst/>
          </a:prstGeom>
        </p:spPr>
        <p:txBody>
          <a:bodyPr vert="horz" wrap="square">
            <a:spAutoFit/>
          </a:bodyPr>
          <a:lstStyle/>
          <a:p>
            <a:pPr algn="ctr">
              <a:lnSpc>
                <a:spcPct val="150000"/>
              </a:lnSpc>
            </a:pPr>
            <a:r>
              <a:rPr lang="en-US" altLang="zh-CN" sz="2000" dirty="0">
                <a:solidFill>
                  <a:schemeClr val="bg1"/>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rPr>
              <a:t>86</a:t>
            </a:r>
            <a:r>
              <a:rPr lang="en-US" altLang="zh-CN" sz="1000" dirty="0">
                <a:solidFill>
                  <a:schemeClr val="bg1"/>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rPr>
              <a:t>%</a:t>
            </a:r>
            <a:endParaRPr lang="zh-CN" altLang="en-US" sz="1000" dirty="0">
              <a:solidFill>
                <a:schemeClr val="bg1"/>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
        <p:nvSpPr>
          <p:cNvPr id="25" name="矩形 24">
            <a:extLst>
              <a:ext uri="{FF2B5EF4-FFF2-40B4-BE49-F238E27FC236}">
                <a16:creationId xmlns:a16="http://schemas.microsoft.com/office/drawing/2014/main" id="{93F4CB48-AA89-4127-A7C3-F5D67E1BA779}"/>
              </a:ext>
            </a:extLst>
          </p:cNvPr>
          <p:cNvSpPr/>
          <p:nvPr/>
        </p:nvSpPr>
        <p:spPr>
          <a:xfrm>
            <a:off x="6729766" y="13755"/>
            <a:ext cx="5037534" cy="6659761"/>
          </a:xfrm>
          <a:prstGeom prst="rect">
            <a:avLst/>
          </a:prstGeom>
          <a:solidFill>
            <a:srgbClr val="D8A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97713F"/>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
        <p:nvSpPr>
          <p:cNvPr id="26" name="矩形 25">
            <a:extLst>
              <a:ext uri="{FF2B5EF4-FFF2-40B4-BE49-F238E27FC236}">
                <a16:creationId xmlns:a16="http://schemas.microsoft.com/office/drawing/2014/main" id="{A586DDF4-9900-426B-ADC3-D058139B1201}"/>
              </a:ext>
            </a:extLst>
          </p:cNvPr>
          <p:cNvSpPr/>
          <p:nvPr/>
        </p:nvSpPr>
        <p:spPr>
          <a:xfrm>
            <a:off x="1035006" y="13755"/>
            <a:ext cx="5037534" cy="6659761"/>
          </a:xfrm>
          <a:prstGeom prst="rect">
            <a:avLst/>
          </a:prstGeom>
          <a:solidFill>
            <a:srgbClr val="F0C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97713F"/>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
        <p:nvSpPr>
          <p:cNvPr id="28" name="矩形 27">
            <a:extLst>
              <a:ext uri="{FF2B5EF4-FFF2-40B4-BE49-F238E27FC236}">
                <a16:creationId xmlns:a16="http://schemas.microsoft.com/office/drawing/2014/main" id="{AEDF39B2-FF80-4CD7-8A5E-585C57DD046F}"/>
              </a:ext>
            </a:extLst>
          </p:cNvPr>
          <p:cNvSpPr/>
          <p:nvPr/>
        </p:nvSpPr>
        <p:spPr>
          <a:xfrm>
            <a:off x="4853652" y="13756"/>
            <a:ext cx="2711116" cy="100347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97713F"/>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
        <p:nvSpPr>
          <p:cNvPr id="2" name="文本框 1"/>
          <p:cNvSpPr txBox="1"/>
          <p:nvPr/>
        </p:nvSpPr>
        <p:spPr>
          <a:xfrm>
            <a:off x="1171676" y="996814"/>
            <a:ext cx="4867870" cy="6063198"/>
          </a:xfrm>
          <a:prstGeom prst="rect">
            <a:avLst/>
          </a:prstGeom>
          <a:noFill/>
        </p:spPr>
        <p:txBody>
          <a:bodyPr wrap="square" rtlCol="0">
            <a:spAutoFit/>
          </a:bodyPr>
          <a:lstStyle/>
          <a:p>
            <a:r>
              <a:rPr lang="zh-CN" altLang="zh-CN" sz="2800" b="1" dirty="0" smtClean="0">
                <a:solidFill>
                  <a:schemeClr val="accent5"/>
                </a:solidFill>
                <a:latin typeface="方正粗黑宋简体" panose="02000000000000000000" pitchFamily="2" charset="-122"/>
                <a:ea typeface="方正粗黑宋简体" panose="02000000000000000000" pitchFamily="2" charset="-122"/>
              </a:rPr>
              <a:t>政党</a:t>
            </a:r>
            <a:r>
              <a:rPr lang="zh-CN" altLang="zh-CN" sz="2800" b="1" dirty="0">
                <a:solidFill>
                  <a:schemeClr val="accent5"/>
                </a:solidFill>
                <a:latin typeface="方正粗黑宋简体" panose="02000000000000000000" pitchFamily="2" charset="-122"/>
                <a:ea typeface="方正粗黑宋简体" panose="02000000000000000000" pitchFamily="2" charset="-122"/>
              </a:rPr>
              <a:t>协商主体</a:t>
            </a:r>
            <a:r>
              <a:rPr lang="zh-CN" altLang="zh-CN" sz="2800" dirty="0">
                <a:latin typeface="方正粗黑宋简体" panose="02000000000000000000" pitchFamily="2" charset="-122"/>
                <a:ea typeface="方正粗黑宋简体" panose="02000000000000000000" pitchFamily="2" charset="-122"/>
              </a:rPr>
              <a:t>包括中国共产党、民主党派和</a:t>
            </a:r>
            <a:r>
              <a:rPr lang="zh-CN" altLang="zh-CN" sz="2800" dirty="0" smtClean="0">
                <a:latin typeface="方正粗黑宋简体" panose="02000000000000000000" pitchFamily="2" charset="-122"/>
                <a:ea typeface="方正粗黑宋简体" panose="02000000000000000000" pitchFamily="2" charset="-122"/>
              </a:rPr>
              <a:t>无党派人士</a:t>
            </a:r>
            <a:r>
              <a:rPr lang="zh-CN" altLang="en-US" sz="2800" dirty="0" smtClean="0">
                <a:latin typeface="方正粗黑宋简体" panose="02000000000000000000" pitchFamily="2" charset="-122"/>
                <a:ea typeface="方正粗黑宋简体" panose="02000000000000000000" pitchFamily="2" charset="-122"/>
              </a:rPr>
              <a:t>。</a:t>
            </a:r>
            <a:endParaRPr lang="en-US" altLang="zh-CN" sz="2800" dirty="0" smtClean="0">
              <a:latin typeface="方正粗黑宋简体" panose="02000000000000000000" pitchFamily="2" charset="-122"/>
              <a:ea typeface="方正粗黑宋简体" panose="02000000000000000000" pitchFamily="2" charset="-122"/>
            </a:endParaRPr>
          </a:p>
          <a:p>
            <a:r>
              <a:rPr lang="zh-CN" altLang="zh-CN" sz="2800" b="1" dirty="0" smtClean="0">
                <a:solidFill>
                  <a:schemeClr val="accent5"/>
                </a:solidFill>
                <a:latin typeface="方正粗黑宋简体" panose="02000000000000000000" pitchFamily="2" charset="-122"/>
                <a:ea typeface="方正粗黑宋简体" panose="02000000000000000000" pitchFamily="2" charset="-122"/>
              </a:rPr>
              <a:t>人民政协</a:t>
            </a:r>
            <a:r>
              <a:rPr lang="zh-CN" altLang="zh-CN" sz="2800" b="1" dirty="0">
                <a:solidFill>
                  <a:schemeClr val="accent5"/>
                </a:solidFill>
                <a:latin typeface="方正粗黑宋简体" panose="02000000000000000000" pitchFamily="2" charset="-122"/>
                <a:ea typeface="方正粗黑宋简体" panose="02000000000000000000" pitchFamily="2" charset="-122"/>
              </a:rPr>
              <a:t>协商主体</a:t>
            </a:r>
            <a:r>
              <a:rPr lang="zh-CN" altLang="zh-CN" sz="2800" dirty="0">
                <a:latin typeface="方正粗黑宋简体" panose="02000000000000000000" pitchFamily="2" charset="-122"/>
                <a:ea typeface="方正粗黑宋简体" panose="02000000000000000000" pitchFamily="2" charset="-122"/>
              </a:rPr>
              <a:t>包括不同界别的政协</a:t>
            </a:r>
            <a:r>
              <a:rPr lang="zh-CN" altLang="zh-CN" sz="2800" dirty="0" smtClean="0">
                <a:latin typeface="方正粗黑宋简体" panose="02000000000000000000" pitchFamily="2" charset="-122"/>
                <a:ea typeface="方正粗黑宋简体" panose="02000000000000000000" pitchFamily="2" charset="-122"/>
              </a:rPr>
              <a:t>委员</a:t>
            </a:r>
            <a:r>
              <a:rPr lang="zh-CN" altLang="en-US" sz="2800" dirty="0" smtClean="0">
                <a:latin typeface="方正粗黑宋简体" panose="02000000000000000000" pitchFamily="2" charset="-122"/>
                <a:ea typeface="方正粗黑宋简体" panose="02000000000000000000" pitchFamily="2" charset="-122"/>
              </a:rPr>
              <a:t>。</a:t>
            </a:r>
            <a:endParaRPr lang="en-US" altLang="zh-CN" sz="2800" dirty="0" smtClean="0">
              <a:latin typeface="方正粗黑宋简体" panose="02000000000000000000" pitchFamily="2" charset="-122"/>
              <a:ea typeface="方正粗黑宋简体" panose="02000000000000000000" pitchFamily="2" charset="-122"/>
            </a:endParaRPr>
          </a:p>
          <a:p>
            <a:r>
              <a:rPr lang="zh-CN" altLang="zh-CN" sz="2800" b="1" dirty="0" smtClean="0">
                <a:solidFill>
                  <a:schemeClr val="accent5"/>
                </a:solidFill>
                <a:latin typeface="方正粗黑宋简体" panose="02000000000000000000" pitchFamily="2" charset="-122"/>
                <a:ea typeface="方正粗黑宋简体" panose="02000000000000000000" pitchFamily="2" charset="-122"/>
              </a:rPr>
              <a:t>人大</a:t>
            </a:r>
            <a:r>
              <a:rPr lang="zh-CN" altLang="zh-CN" sz="2800" b="1" dirty="0">
                <a:solidFill>
                  <a:schemeClr val="accent5"/>
                </a:solidFill>
                <a:latin typeface="方正粗黑宋简体" panose="02000000000000000000" pitchFamily="2" charset="-122"/>
                <a:ea typeface="方正粗黑宋简体" panose="02000000000000000000" pitchFamily="2" charset="-122"/>
              </a:rPr>
              <a:t>协商主体</a:t>
            </a:r>
            <a:r>
              <a:rPr lang="zh-CN" altLang="zh-CN" sz="2800" dirty="0">
                <a:latin typeface="方正粗黑宋简体" panose="02000000000000000000" pitchFamily="2" charset="-122"/>
                <a:ea typeface="方正粗黑宋简体" panose="02000000000000000000" pitchFamily="2" charset="-122"/>
              </a:rPr>
              <a:t>包括人大代表</a:t>
            </a:r>
            <a:r>
              <a:rPr lang="zh-CN" altLang="zh-CN" sz="2800" dirty="0" smtClean="0">
                <a:latin typeface="方正粗黑宋简体" panose="02000000000000000000" pitchFamily="2" charset="-122"/>
                <a:ea typeface="方正粗黑宋简体" panose="02000000000000000000" pitchFamily="2" charset="-122"/>
              </a:rPr>
              <a:t>等</a:t>
            </a:r>
            <a:r>
              <a:rPr lang="zh-CN" altLang="en-US" sz="2800" dirty="0" smtClean="0">
                <a:latin typeface="方正粗黑宋简体" panose="02000000000000000000" pitchFamily="2" charset="-122"/>
                <a:ea typeface="方正粗黑宋简体" panose="02000000000000000000" pitchFamily="2" charset="-122"/>
              </a:rPr>
              <a:t>。</a:t>
            </a:r>
            <a:endParaRPr lang="en-US" altLang="zh-CN" sz="2800" dirty="0" smtClean="0">
              <a:latin typeface="方正粗黑宋简体" panose="02000000000000000000" pitchFamily="2" charset="-122"/>
              <a:ea typeface="方正粗黑宋简体" panose="02000000000000000000" pitchFamily="2" charset="-122"/>
            </a:endParaRPr>
          </a:p>
          <a:p>
            <a:r>
              <a:rPr lang="zh-CN" altLang="zh-CN" sz="2800" dirty="0" smtClean="0">
                <a:latin typeface="方正粗黑宋简体" panose="02000000000000000000" pitchFamily="2" charset="-122"/>
                <a:ea typeface="方正粗黑宋简体" panose="02000000000000000000" pitchFamily="2" charset="-122"/>
              </a:rPr>
              <a:t>政府</a:t>
            </a:r>
            <a:r>
              <a:rPr lang="zh-CN" altLang="zh-CN" sz="2800" dirty="0">
                <a:latin typeface="方正粗黑宋简体" panose="02000000000000000000" pitchFamily="2" charset="-122"/>
                <a:ea typeface="方正粗黑宋简体" panose="02000000000000000000" pitchFamily="2" charset="-122"/>
              </a:rPr>
              <a:t>协商主体有政府机关人员</a:t>
            </a:r>
            <a:r>
              <a:rPr lang="zh-CN" altLang="zh-CN" sz="2800" dirty="0" smtClean="0">
                <a:latin typeface="方正粗黑宋简体" panose="02000000000000000000" pitchFamily="2" charset="-122"/>
                <a:ea typeface="方正粗黑宋简体" panose="02000000000000000000" pitchFamily="2" charset="-122"/>
              </a:rPr>
              <a:t>等</a:t>
            </a:r>
            <a:r>
              <a:rPr lang="zh-CN" altLang="en-US" sz="2800" dirty="0" smtClean="0">
                <a:latin typeface="方正粗黑宋简体" panose="02000000000000000000" pitchFamily="2" charset="-122"/>
                <a:ea typeface="方正粗黑宋简体" panose="02000000000000000000" pitchFamily="2" charset="-122"/>
              </a:rPr>
              <a:t>。</a:t>
            </a:r>
            <a:endParaRPr lang="en-US" altLang="zh-CN" sz="2800" dirty="0" smtClean="0">
              <a:latin typeface="方正粗黑宋简体" panose="02000000000000000000" pitchFamily="2" charset="-122"/>
              <a:ea typeface="方正粗黑宋简体" panose="02000000000000000000" pitchFamily="2" charset="-122"/>
            </a:endParaRPr>
          </a:p>
          <a:p>
            <a:r>
              <a:rPr lang="zh-CN" altLang="zh-CN" sz="2800" b="1" dirty="0" smtClean="0">
                <a:solidFill>
                  <a:schemeClr val="accent5"/>
                </a:solidFill>
                <a:latin typeface="方正粗黑宋简体" panose="02000000000000000000" pitchFamily="2" charset="-122"/>
                <a:ea typeface="方正粗黑宋简体" panose="02000000000000000000" pitchFamily="2" charset="-122"/>
              </a:rPr>
              <a:t>社区协商</a:t>
            </a:r>
            <a:r>
              <a:rPr lang="zh-CN" altLang="zh-CN" sz="2800" b="1" dirty="0">
                <a:solidFill>
                  <a:schemeClr val="accent5"/>
                </a:solidFill>
                <a:latin typeface="方正粗黑宋简体" panose="02000000000000000000" pitchFamily="2" charset="-122"/>
                <a:ea typeface="方正粗黑宋简体" panose="02000000000000000000" pitchFamily="2" charset="-122"/>
              </a:rPr>
              <a:t>主体</a:t>
            </a:r>
            <a:r>
              <a:rPr lang="zh-CN" altLang="zh-CN" sz="2800" dirty="0">
                <a:latin typeface="方正粗黑宋简体" panose="02000000000000000000" pitchFamily="2" charset="-122"/>
                <a:ea typeface="方正粗黑宋简体" panose="02000000000000000000" pitchFamily="2" charset="-122"/>
              </a:rPr>
              <a:t>包括本级工作人员、群众代表</a:t>
            </a:r>
            <a:r>
              <a:rPr lang="zh-CN" altLang="zh-CN" sz="2800" dirty="0" smtClean="0">
                <a:latin typeface="方正粗黑宋简体" panose="02000000000000000000" pitchFamily="2" charset="-122"/>
                <a:ea typeface="方正粗黑宋简体" panose="02000000000000000000" pitchFamily="2" charset="-122"/>
              </a:rPr>
              <a:t>等</a:t>
            </a:r>
            <a:r>
              <a:rPr lang="zh-CN" altLang="en-US" sz="2800" dirty="0" smtClean="0">
                <a:latin typeface="方正粗黑宋简体" panose="02000000000000000000" pitchFamily="2" charset="-122"/>
                <a:ea typeface="方正粗黑宋简体" panose="02000000000000000000" pitchFamily="2" charset="-122"/>
              </a:rPr>
              <a:t>。</a:t>
            </a:r>
            <a:endParaRPr lang="en-US" altLang="zh-CN" sz="2800" dirty="0" smtClean="0">
              <a:latin typeface="方正粗黑宋简体" panose="02000000000000000000" pitchFamily="2" charset="-122"/>
              <a:ea typeface="方正粗黑宋简体" panose="02000000000000000000" pitchFamily="2" charset="-122"/>
            </a:endParaRPr>
          </a:p>
          <a:p>
            <a:r>
              <a:rPr lang="zh-CN" altLang="zh-CN" sz="2800" b="1" dirty="0" smtClean="0">
                <a:solidFill>
                  <a:schemeClr val="accent5"/>
                </a:solidFill>
                <a:latin typeface="方正粗黑宋简体" panose="02000000000000000000" pitchFamily="2" charset="-122"/>
                <a:ea typeface="方正粗黑宋简体" panose="02000000000000000000" pitchFamily="2" charset="-122"/>
              </a:rPr>
              <a:t>企事业单位</a:t>
            </a:r>
            <a:r>
              <a:rPr lang="zh-CN" altLang="zh-CN" sz="2800" b="1" dirty="0">
                <a:solidFill>
                  <a:schemeClr val="accent5"/>
                </a:solidFill>
                <a:latin typeface="方正粗黑宋简体" panose="02000000000000000000" pitchFamily="2" charset="-122"/>
                <a:ea typeface="方正粗黑宋简体" panose="02000000000000000000" pitchFamily="2" charset="-122"/>
              </a:rPr>
              <a:t>、人民团体和社会组织协商主体</a:t>
            </a:r>
            <a:r>
              <a:rPr lang="zh-CN" altLang="zh-CN" sz="2800" dirty="0">
                <a:latin typeface="方正粗黑宋简体" panose="02000000000000000000" pitchFamily="2" charset="-122"/>
                <a:ea typeface="方正粗黑宋简体" panose="02000000000000000000" pitchFamily="2" charset="-122"/>
              </a:rPr>
              <a:t>主要是单位职工及其他代表</a:t>
            </a:r>
            <a:r>
              <a:rPr lang="zh-CN" altLang="zh-CN" sz="2800" dirty="0" smtClean="0">
                <a:latin typeface="方正粗黑宋简体" panose="02000000000000000000" pitchFamily="2" charset="-122"/>
                <a:ea typeface="方正粗黑宋简体" panose="02000000000000000000" pitchFamily="2" charset="-122"/>
              </a:rPr>
              <a:t>人士</a:t>
            </a:r>
            <a:r>
              <a:rPr lang="zh-CN" altLang="en-US" sz="2800" dirty="0" smtClean="0">
                <a:latin typeface="方正粗黑宋简体" panose="02000000000000000000" pitchFamily="2" charset="-122"/>
                <a:ea typeface="方正粗黑宋简体" panose="02000000000000000000" pitchFamily="2" charset="-122"/>
              </a:rPr>
              <a:t>。</a:t>
            </a:r>
            <a:endParaRPr lang="zh-CN" altLang="zh-CN" sz="2800" dirty="0">
              <a:latin typeface="方正粗黑宋简体" panose="02000000000000000000" pitchFamily="2" charset="-122"/>
              <a:ea typeface="方正粗黑宋简体" panose="02000000000000000000" pitchFamily="2" charset="-122"/>
            </a:endParaRPr>
          </a:p>
          <a:p>
            <a:endParaRPr lang="en-US" altLang="zh-CN" sz="3200" dirty="0" smtClean="0">
              <a:solidFill>
                <a:srgbClr val="FF0000"/>
              </a:solidFill>
              <a:latin typeface="方正粗黑宋简体" panose="02000000000000000000" pitchFamily="2" charset="-122"/>
              <a:ea typeface="方正粗黑宋简体" panose="02000000000000000000" pitchFamily="2" charset="-122"/>
            </a:endParaRPr>
          </a:p>
          <a:p>
            <a:endParaRPr lang="zh-CN" altLang="en-US" sz="2000" dirty="0"/>
          </a:p>
        </p:txBody>
      </p:sp>
      <p:sp>
        <p:nvSpPr>
          <p:cNvPr id="3" name="文本框 2"/>
          <p:cNvSpPr txBox="1"/>
          <p:nvPr/>
        </p:nvSpPr>
        <p:spPr>
          <a:xfrm>
            <a:off x="8221994" y="261426"/>
            <a:ext cx="4379495" cy="646331"/>
          </a:xfrm>
          <a:prstGeom prst="rect">
            <a:avLst/>
          </a:prstGeom>
          <a:noFill/>
        </p:spPr>
        <p:txBody>
          <a:bodyPr wrap="square" rtlCol="0">
            <a:spAutoFit/>
          </a:bodyPr>
          <a:lstStyle/>
          <a:p>
            <a:r>
              <a:rPr lang="zh-CN" altLang="en-US" sz="3600" dirty="0">
                <a:solidFill>
                  <a:srgbClr val="FF0000"/>
                </a:solidFill>
                <a:latin typeface="方正粗黑宋简体" panose="02000000000000000000" pitchFamily="2" charset="-122"/>
                <a:ea typeface="方正粗黑宋简体" panose="02000000000000000000" pitchFamily="2" charset="-122"/>
              </a:rPr>
              <a:t>共识最大化</a:t>
            </a:r>
          </a:p>
        </p:txBody>
      </p:sp>
      <p:sp>
        <p:nvSpPr>
          <p:cNvPr id="4" name="文本框 3"/>
          <p:cNvSpPr txBox="1"/>
          <p:nvPr/>
        </p:nvSpPr>
        <p:spPr>
          <a:xfrm>
            <a:off x="1978864" y="232098"/>
            <a:ext cx="2496883" cy="923330"/>
          </a:xfrm>
          <a:prstGeom prst="rect">
            <a:avLst/>
          </a:prstGeom>
          <a:noFill/>
        </p:spPr>
        <p:txBody>
          <a:bodyPr wrap="square" rtlCol="0">
            <a:spAutoFit/>
          </a:bodyPr>
          <a:lstStyle/>
          <a:p>
            <a:r>
              <a:rPr lang="zh-CN" altLang="en-US" sz="3600" b="1" dirty="0">
                <a:solidFill>
                  <a:srgbClr val="FF0000"/>
                </a:solidFill>
                <a:latin typeface="方正粗黑宋简体" panose="02000000000000000000" pitchFamily="2" charset="-122"/>
                <a:ea typeface="方正粗黑宋简体" panose="02000000000000000000" pitchFamily="2" charset="-122"/>
              </a:rPr>
              <a:t>主体最大化</a:t>
            </a:r>
            <a:endParaRPr lang="en-US" altLang="zh-CN" sz="3600" b="1" dirty="0">
              <a:solidFill>
                <a:srgbClr val="FF0000"/>
              </a:solidFill>
              <a:latin typeface="方正粗黑宋简体" panose="02000000000000000000" pitchFamily="2" charset="-122"/>
              <a:ea typeface="方正粗黑宋简体" panose="02000000000000000000" pitchFamily="2" charset="-122"/>
            </a:endParaRPr>
          </a:p>
          <a:p>
            <a:endParaRPr lang="zh-CN" altLang="en-US" dirty="0"/>
          </a:p>
        </p:txBody>
      </p:sp>
      <p:sp>
        <p:nvSpPr>
          <p:cNvPr id="5" name="文本框 4"/>
          <p:cNvSpPr txBox="1"/>
          <p:nvPr/>
        </p:nvSpPr>
        <p:spPr>
          <a:xfrm>
            <a:off x="7144735" y="1155428"/>
            <a:ext cx="4180991" cy="5262979"/>
          </a:xfrm>
          <a:prstGeom prst="rect">
            <a:avLst/>
          </a:prstGeom>
          <a:noFill/>
        </p:spPr>
        <p:txBody>
          <a:bodyPr wrap="square" rtlCol="0">
            <a:spAutoFit/>
          </a:bodyPr>
          <a:lstStyle/>
          <a:p>
            <a:r>
              <a:rPr lang="zh-CN" altLang="zh-CN" sz="2800" b="1" dirty="0" smtClean="0">
                <a:latin typeface="方正粗黑宋简体" panose="02000000000000000000" pitchFamily="2" charset="-122"/>
                <a:ea typeface="方正粗黑宋简体" panose="02000000000000000000" pitchFamily="2" charset="-122"/>
              </a:rPr>
              <a:t>社会主义</a:t>
            </a:r>
            <a:r>
              <a:rPr lang="zh-CN" altLang="zh-CN" sz="2800" b="1" dirty="0">
                <a:latin typeface="方正粗黑宋简体" panose="02000000000000000000" pitchFamily="2" charset="-122"/>
                <a:ea typeface="方正粗黑宋简体" panose="02000000000000000000" pitchFamily="2" charset="-122"/>
              </a:rPr>
              <a:t>协商民主重在通过广泛深入的协商讨论形成一致意见</a:t>
            </a:r>
            <a:r>
              <a:rPr lang="zh-CN" altLang="zh-CN" sz="2800" b="1" dirty="0" smtClean="0">
                <a:latin typeface="方正粗黑宋简体" panose="02000000000000000000" pitchFamily="2" charset="-122"/>
                <a:ea typeface="方正粗黑宋简体" panose="02000000000000000000" pitchFamily="2" charset="-122"/>
              </a:rPr>
              <a:t>。</a:t>
            </a:r>
            <a:endParaRPr lang="en-US" altLang="zh-CN" sz="2800" b="1" dirty="0" smtClean="0">
              <a:latin typeface="方正粗黑宋简体" panose="02000000000000000000" pitchFamily="2" charset="-122"/>
              <a:ea typeface="方正粗黑宋简体" panose="02000000000000000000" pitchFamily="2" charset="-122"/>
            </a:endParaRPr>
          </a:p>
          <a:p>
            <a:endParaRPr lang="en-US" altLang="zh-CN" sz="2800" b="1" dirty="0" smtClean="0">
              <a:latin typeface="方正粗黑宋简体" panose="02000000000000000000" pitchFamily="2" charset="-122"/>
              <a:ea typeface="方正粗黑宋简体" panose="02000000000000000000" pitchFamily="2" charset="-122"/>
            </a:endParaRPr>
          </a:p>
          <a:p>
            <a:r>
              <a:rPr lang="zh-CN" altLang="zh-CN" sz="2800" b="1" dirty="0" smtClean="0">
                <a:latin typeface="方正粗黑宋简体" panose="02000000000000000000" pitchFamily="2" charset="-122"/>
                <a:ea typeface="方正粗黑宋简体" panose="02000000000000000000" pitchFamily="2" charset="-122"/>
              </a:rPr>
              <a:t>多样化</a:t>
            </a:r>
            <a:r>
              <a:rPr lang="zh-CN" altLang="zh-CN" sz="2800" b="1" dirty="0">
                <a:latin typeface="方正粗黑宋简体" panose="02000000000000000000" pitchFamily="2" charset="-122"/>
                <a:ea typeface="方正粗黑宋简体" panose="02000000000000000000" pitchFamily="2" charset="-122"/>
              </a:rPr>
              <a:t>渠道协商的开展，能够有效克服利益诉求表达渠道不畅的</a:t>
            </a:r>
            <a:r>
              <a:rPr lang="zh-CN" altLang="zh-CN" sz="2800" b="1" dirty="0" smtClean="0">
                <a:latin typeface="方正粗黑宋简体" panose="02000000000000000000" pitchFamily="2" charset="-122"/>
                <a:ea typeface="方正粗黑宋简体" panose="02000000000000000000" pitchFamily="2" charset="-122"/>
              </a:rPr>
              <a:t>问题</a:t>
            </a:r>
            <a:r>
              <a:rPr lang="zh-CN" altLang="en-US" sz="2800" b="1" dirty="0" smtClean="0">
                <a:latin typeface="方正粗黑宋简体" panose="02000000000000000000" pitchFamily="2" charset="-122"/>
                <a:ea typeface="方正粗黑宋简体" panose="02000000000000000000" pitchFamily="2" charset="-122"/>
              </a:rPr>
              <a:t>。</a:t>
            </a:r>
            <a:endParaRPr lang="en-US" altLang="zh-CN" sz="2800" b="1" dirty="0" smtClean="0">
              <a:latin typeface="方正粗黑宋简体" panose="02000000000000000000" pitchFamily="2" charset="-122"/>
              <a:ea typeface="方正粗黑宋简体" panose="02000000000000000000" pitchFamily="2" charset="-122"/>
            </a:endParaRPr>
          </a:p>
          <a:p>
            <a:endParaRPr lang="en-US" altLang="zh-CN" sz="2800" b="1" dirty="0" smtClean="0">
              <a:latin typeface="方正粗黑宋简体" panose="02000000000000000000" pitchFamily="2" charset="-122"/>
              <a:ea typeface="方正粗黑宋简体" panose="02000000000000000000" pitchFamily="2" charset="-122"/>
            </a:endParaRPr>
          </a:p>
          <a:p>
            <a:r>
              <a:rPr lang="zh-CN" altLang="zh-CN" sz="2800" b="1" dirty="0" smtClean="0">
                <a:latin typeface="方正粗黑宋简体" panose="02000000000000000000" pitchFamily="2" charset="-122"/>
                <a:ea typeface="方正粗黑宋简体" panose="02000000000000000000" pitchFamily="2" charset="-122"/>
              </a:rPr>
              <a:t>多</a:t>
            </a:r>
            <a:r>
              <a:rPr lang="zh-CN" altLang="zh-CN" sz="2800" b="1" dirty="0">
                <a:latin typeface="方正粗黑宋简体" panose="02000000000000000000" pitchFamily="2" charset="-122"/>
                <a:ea typeface="方正粗黑宋简体" panose="02000000000000000000" pitchFamily="2" charset="-122"/>
              </a:rPr>
              <a:t>主体参与协商讨论，能有效克服某些利益集团为谋求私利而排斥异己、</a:t>
            </a:r>
            <a:r>
              <a:rPr lang="zh-CN" altLang="zh-CN" sz="2800" b="1" dirty="0" smtClean="0">
                <a:latin typeface="方正粗黑宋简体" panose="02000000000000000000" pitchFamily="2" charset="-122"/>
                <a:ea typeface="方正粗黑宋简体" panose="02000000000000000000" pitchFamily="2" charset="-122"/>
              </a:rPr>
              <a:t>固执己见</a:t>
            </a:r>
            <a:r>
              <a:rPr lang="zh-CN" altLang="en-US" sz="2800" b="1" dirty="0" smtClean="0">
                <a:latin typeface="方正粗黑宋简体" panose="02000000000000000000" pitchFamily="2" charset="-122"/>
                <a:ea typeface="方正粗黑宋简体" panose="02000000000000000000" pitchFamily="2" charset="-122"/>
              </a:rPr>
              <a:t>。</a:t>
            </a:r>
            <a:endParaRPr lang="zh-CN" altLang="zh-CN" sz="2800" b="1"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83384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2C8E4D0-F1C2-49A2-ACCA-6E26270C4924}"/>
              </a:ext>
            </a:extLst>
          </p:cNvPr>
          <p:cNvSpPr/>
          <p:nvPr/>
        </p:nvSpPr>
        <p:spPr>
          <a:xfrm>
            <a:off x="6314797" y="5006504"/>
            <a:ext cx="829938" cy="553998"/>
          </a:xfrm>
          <a:prstGeom prst="rect">
            <a:avLst/>
          </a:prstGeom>
        </p:spPr>
        <p:txBody>
          <a:bodyPr vert="horz" wrap="square">
            <a:spAutoFit/>
          </a:bodyPr>
          <a:lstStyle/>
          <a:p>
            <a:pPr algn="ctr">
              <a:lnSpc>
                <a:spcPct val="150000"/>
              </a:lnSpc>
            </a:pPr>
            <a:r>
              <a:rPr lang="en-US" altLang="zh-CN" sz="2000" dirty="0">
                <a:solidFill>
                  <a:schemeClr val="bg1"/>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rPr>
              <a:t>86</a:t>
            </a:r>
            <a:r>
              <a:rPr lang="en-US" altLang="zh-CN" sz="1000" dirty="0">
                <a:solidFill>
                  <a:schemeClr val="bg1"/>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rPr>
              <a:t>%</a:t>
            </a:r>
            <a:endParaRPr lang="zh-CN" altLang="en-US" sz="1000" dirty="0">
              <a:solidFill>
                <a:schemeClr val="bg1"/>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
        <p:nvSpPr>
          <p:cNvPr id="26" name="矩形 25">
            <a:extLst>
              <a:ext uri="{FF2B5EF4-FFF2-40B4-BE49-F238E27FC236}">
                <a16:creationId xmlns:a16="http://schemas.microsoft.com/office/drawing/2014/main" id="{A586DDF4-9900-426B-ADC3-D058139B1201}"/>
              </a:ext>
            </a:extLst>
          </p:cNvPr>
          <p:cNvSpPr/>
          <p:nvPr/>
        </p:nvSpPr>
        <p:spPr>
          <a:xfrm>
            <a:off x="1522363" y="1363579"/>
            <a:ext cx="9584868" cy="5101390"/>
          </a:xfrm>
          <a:prstGeom prst="rect">
            <a:avLst/>
          </a:prstGeom>
          <a:solidFill>
            <a:srgbClr val="F0C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97713F"/>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
        <p:nvSpPr>
          <p:cNvPr id="28" name="矩形 27">
            <a:extLst>
              <a:ext uri="{FF2B5EF4-FFF2-40B4-BE49-F238E27FC236}">
                <a16:creationId xmlns:a16="http://schemas.microsoft.com/office/drawing/2014/main" id="{AEDF39B2-FF80-4CD7-8A5E-585C57DD046F}"/>
              </a:ext>
            </a:extLst>
          </p:cNvPr>
          <p:cNvSpPr/>
          <p:nvPr/>
        </p:nvSpPr>
        <p:spPr>
          <a:xfrm>
            <a:off x="4853652" y="13756"/>
            <a:ext cx="2711116" cy="100347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97713F"/>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
        <p:nvSpPr>
          <p:cNvPr id="2" name="文本框 1"/>
          <p:cNvSpPr txBox="1"/>
          <p:nvPr/>
        </p:nvSpPr>
        <p:spPr>
          <a:xfrm>
            <a:off x="2311483" y="2231724"/>
            <a:ext cx="8308799" cy="4832092"/>
          </a:xfrm>
          <a:prstGeom prst="rect">
            <a:avLst/>
          </a:prstGeom>
          <a:noFill/>
        </p:spPr>
        <p:txBody>
          <a:bodyPr wrap="square" rtlCol="0">
            <a:spAutoFit/>
          </a:bodyPr>
          <a:lstStyle/>
          <a:p>
            <a:r>
              <a:rPr lang="en-US" altLang="zh-CN" sz="3200" dirty="0" smtClean="0">
                <a:latin typeface="方正粗黑宋简体" panose="02000000000000000000" pitchFamily="2" charset="-122"/>
                <a:ea typeface="方正粗黑宋简体" panose="02000000000000000000" pitchFamily="2" charset="-122"/>
              </a:rPr>
              <a:t>       </a:t>
            </a:r>
            <a:r>
              <a:rPr lang="zh-CN" altLang="zh-CN" sz="3200" dirty="0" smtClean="0">
                <a:latin typeface="方正粗黑宋简体" panose="02000000000000000000" pitchFamily="2" charset="-122"/>
                <a:ea typeface="方正粗黑宋简体" panose="02000000000000000000" pitchFamily="2" charset="-122"/>
              </a:rPr>
              <a:t>社会主义</a:t>
            </a:r>
            <a:r>
              <a:rPr lang="zh-CN" altLang="zh-CN" sz="3200" dirty="0">
                <a:latin typeface="方正粗黑宋简体" panose="02000000000000000000" pitchFamily="2" charset="-122"/>
                <a:ea typeface="方正粗黑宋简体" panose="02000000000000000000" pitchFamily="2" charset="-122"/>
              </a:rPr>
              <a:t>协商民主在结构与功能上将一元性核心与多元性结构有机结合，能够有效处理多元利益表达与社会整体利益实现之关系，确保实现协商</a:t>
            </a:r>
            <a:r>
              <a:rPr lang="zh-CN" altLang="zh-CN" sz="3200" dirty="0" smtClean="0">
                <a:latin typeface="方正粗黑宋简体" panose="02000000000000000000" pitchFamily="2" charset="-122"/>
                <a:ea typeface="方正粗黑宋简体" panose="02000000000000000000" pitchFamily="2" charset="-122"/>
              </a:rPr>
              <a:t>主体</a:t>
            </a:r>
            <a:r>
              <a:rPr lang="zh-CN" altLang="zh-CN" sz="3200" dirty="0">
                <a:latin typeface="方正粗黑宋简体" panose="02000000000000000000" pitchFamily="2" charset="-122"/>
                <a:ea typeface="方正粗黑宋简体" panose="02000000000000000000" pitchFamily="2" charset="-122"/>
              </a:rPr>
              <a:t>意愿多样性与党的指导思想一元化，有效解决集中统一领导体制与多样化人民需求，复杂性社会矛盾之间不相适应的方面，保证社会既充满活力又高度稳定，实现协商民主效率</a:t>
            </a:r>
            <a:r>
              <a:rPr lang="zh-CN" altLang="zh-CN" sz="3200" dirty="0" smtClean="0">
                <a:latin typeface="方正粗黑宋简体" panose="02000000000000000000" pitchFamily="2" charset="-122"/>
                <a:ea typeface="方正粗黑宋简体" panose="02000000000000000000" pitchFamily="2" charset="-122"/>
              </a:rPr>
              <a:t>最大化</a:t>
            </a:r>
            <a:r>
              <a:rPr lang="zh-CN" altLang="en-US" sz="3200" dirty="0" smtClean="0">
                <a:latin typeface="方正粗黑宋简体" panose="02000000000000000000" pitchFamily="2" charset="-122"/>
                <a:ea typeface="方正粗黑宋简体" panose="02000000000000000000" pitchFamily="2" charset="-122"/>
              </a:rPr>
              <a:t>。</a:t>
            </a:r>
            <a:endParaRPr lang="zh-CN" altLang="zh-CN" sz="3200" dirty="0">
              <a:latin typeface="方正粗黑宋简体" panose="02000000000000000000" pitchFamily="2" charset="-122"/>
              <a:ea typeface="方正粗黑宋简体" panose="02000000000000000000" pitchFamily="2" charset="-122"/>
            </a:endParaRPr>
          </a:p>
          <a:p>
            <a:endParaRPr lang="en-US" altLang="zh-CN" sz="3200" dirty="0" smtClean="0">
              <a:solidFill>
                <a:srgbClr val="FF0000"/>
              </a:solidFill>
              <a:latin typeface="方正粗黑宋简体" panose="02000000000000000000" pitchFamily="2" charset="-122"/>
              <a:ea typeface="方正粗黑宋简体" panose="02000000000000000000" pitchFamily="2" charset="-122"/>
            </a:endParaRPr>
          </a:p>
          <a:p>
            <a:endParaRPr lang="zh-CN" altLang="en-US" sz="2000" dirty="0"/>
          </a:p>
        </p:txBody>
      </p:sp>
      <p:sp>
        <p:nvSpPr>
          <p:cNvPr id="4" name="文本框 3"/>
          <p:cNvSpPr txBox="1"/>
          <p:nvPr/>
        </p:nvSpPr>
        <p:spPr>
          <a:xfrm>
            <a:off x="4960767" y="1564716"/>
            <a:ext cx="2496883" cy="923330"/>
          </a:xfrm>
          <a:prstGeom prst="rect">
            <a:avLst/>
          </a:prstGeom>
          <a:noFill/>
        </p:spPr>
        <p:txBody>
          <a:bodyPr wrap="square" rtlCol="0">
            <a:spAutoFit/>
          </a:bodyPr>
          <a:lstStyle/>
          <a:p>
            <a:r>
              <a:rPr lang="zh-CN" altLang="en-US" sz="3600" b="1" dirty="0" smtClean="0">
                <a:solidFill>
                  <a:srgbClr val="FF0000"/>
                </a:solidFill>
                <a:latin typeface="方正粗黑宋简体" panose="02000000000000000000" pitchFamily="2" charset="-122"/>
                <a:ea typeface="方正粗黑宋简体" panose="02000000000000000000" pitchFamily="2" charset="-122"/>
              </a:rPr>
              <a:t>效率最大化</a:t>
            </a:r>
            <a:endParaRPr lang="en-US" altLang="zh-CN" sz="3600" b="1" dirty="0">
              <a:solidFill>
                <a:srgbClr val="FF0000"/>
              </a:solidFill>
              <a:latin typeface="方正粗黑宋简体" panose="02000000000000000000" pitchFamily="2" charset="-122"/>
              <a:ea typeface="方正粗黑宋简体" panose="02000000000000000000" pitchFamily="2" charset="-122"/>
            </a:endParaRPr>
          </a:p>
          <a:p>
            <a:endParaRPr lang="zh-CN" altLang="en-US" dirty="0"/>
          </a:p>
        </p:txBody>
      </p:sp>
    </p:spTree>
    <p:extLst>
      <p:ext uri="{BB962C8B-B14F-4D97-AF65-F5344CB8AC3E}">
        <p14:creationId xmlns:p14="http://schemas.microsoft.com/office/powerpoint/2010/main" val="228425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10758" y="14514"/>
            <a:ext cx="12192000" cy="6858000"/>
          </a:xfrm>
          <a:prstGeom prst="rect">
            <a:avLst/>
          </a:prstGeom>
        </p:spPr>
      </p:pic>
      <p:pic>
        <p:nvPicPr>
          <p:cNvPr id="28" name="图片 27"/>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rot="13068237" flipH="1">
            <a:off x="108990" y="5954866"/>
            <a:ext cx="2011142" cy="2264920"/>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39605" t="9259" r="10059" b="70238"/>
          <a:stretch/>
        </p:blipFill>
        <p:spPr>
          <a:xfrm rot="5400000">
            <a:off x="9288332" y="3953204"/>
            <a:ext cx="4833668" cy="973667"/>
          </a:xfrm>
          <a:prstGeom prst="rect">
            <a:avLst/>
          </a:prstGeom>
        </p:spPr>
      </p:pic>
      <p:pic>
        <p:nvPicPr>
          <p:cNvPr id="3" name="图片 2"/>
          <p:cNvPicPr>
            <a:picLocks noChangeAspect="1"/>
          </p:cNvPicPr>
          <p:nvPr/>
        </p:nvPicPr>
        <p:blipFill rotWithShape="1">
          <a:blip r:embed="rId8" cstate="print">
            <a:extLst>
              <a:ext uri="{28A0092B-C50C-407E-A947-70E740481C1C}">
                <a14:useLocalDpi xmlns:a14="http://schemas.microsoft.com/office/drawing/2010/main" val="0"/>
              </a:ext>
            </a:extLst>
          </a:blip>
          <a:srcRect l="361" t="68575" r="63706" b="14444"/>
          <a:stretch/>
        </p:blipFill>
        <p:spPr>
          <a:xfrm rot="16200000" flipV="1">
            <a:off x="-886249" y="5068781"/>
            <a:ext cx="2675467" cy="902970"/>
          </a:xfrm>
          <a:prstGeom prst="rect">
            <a:avLst/>
          </a:prstGeom>
        </p:spPr>
      </p:pic>
      <p:pic>
        <p:nvPicPr>
          <p:cNvPr id="4" name="图片 3"/>
          <p:cNvPicPr>
            <a:picLocks noChangeAspect="1"/>
          </p:cNvPicPr>
          <p:nvPr/>
        </p:nvPicPr>
        <p:blipFill rotWithShape="1">
          <a:blip r:embed="rId9" cstate="print">
            <a:extLst>
              <a:ext uri="{28A0092B-C50C-407E-A947-70E740481C1C}">
                <a14:useLocalDpi xmlns:a14="http://schemas.microsoft.com/office/drawing/2010/main" val="0"/>
              </a:ext>
            </a:extLst>
          </a:blip>
          <a:srcRect l="46473" t="51481" r="10059" b="14444"/>
          <a:stretch/>
        </p:blipFill>
        <p:spPr>
          <a:xfrm>
            <a:off x="8017934" y="5832096"/>
            <a:ext cx="4174066" cy="1025903"/>
          </a:xfrm>
          <a:prstGeom prst="rect">
            <a:avLst/>
          </a:prstGeom>
        </p:spPr>
      </p:pic>
      <p:pic>
        <p:nvPicPr>
          <p:cNvPr id="6" name="图片 5"/>
          <p:cNvPicPr>
            <a:picLocks noChangeAspect="1"/>
          </p:cNvPicPr>
          <p:nvPr/>
        </p:nvPicPr>
        <p:blipFill rotWithShape="1">
          <a:blip r:embed="rId10" cstate="print">
            <a:extLst>
              <a:ext uri="{28A0092B-C50C-407E-A947-70E740481C1C}">
                <a14:useLocalDpi xmlns:a14="http://schemas.microsoft.com/office/drawing/2010/main" val="0"/>
              </a:ext>
            </a:extLst>
          </a:blip>
          <a:srcRect l="43211" t="45679" r="11823" b="2346"/>
          <a:stretch/>
        </p:blipFill>
        <p:spPr>
          <a:xfrm>
            <a:off x="10146079" y="5430666"/>
            <a:ext cx="2215365" cy="1828762"/>
          </a:xfrm>
          <a:prstGeom prst="rect">
            <a:avLst/>
          </a:prstGeom>
        </p:spPr>
      </p:pic>
      <p:pic>
        <p:nvPicPr>
          <p:cNvPr id="7" name="图片 6"/>
          <p:cNvPicPr>
            <a:picLocks noChangeAspect="1"/>
          </p:cNvPicPr>
          <p:nvPr/>
        </p:nvPicPr>
        <p:blipFill rotWithShape="1">
          <a:blip r:embed="rId11" cstate="print">
            <a:extLst>
              <a:ext uri="{28A0092B-C50C-407E-A947-70E740481C1C}">
                <a14:useLocalDpi xmlns:a14="http://schemas.microsoft.com/office/drawing/2010/main" val="0"/>
              </a:ext>
            </a:extLst>
          </a:blip>
          <a:srcRect l="60452" t="23934" r="23109" b="59136"/>
          <a:stretch/>
        </p:blipFill>
        <p:spPr>
          <a:xfrm rot="5400000">
            <a:off x="322393" y="6348141"/>
            <a:ext cx="751743" cy="552891"/>
          </a:xfrm>
          <a:prstGeom prst="rect">
            <a:avLst/>
          </a:prstGeom>
        </p:spPr>
      </p:pic>
      <p:pic>
        <p:nvPicPr>
          <p:cNvPr id="8" name="图片 7"/>
          <p:cNvPicPr>
            <a:picLocks noChangeAspect="1"/>
          </p:cNvPicPr>
          <p:nvPr/>
        </p:nvPicPr>
        <p:blipFill rotWithShape="1">
          <a:blip r:embed="rId12" cstate="print">
            <a:extLst>
              <a:ext uri="{28A0092B-C50C-407E-A947-70E740481C1C}">
                <a14:useLocalDpi xmlns:a14="http://schemas.microsoft.com/office/drawing/2010/main" val="0"/>
              </a:ext>
            </a:extLst>
          </a:blip>
          <a:srcRect l="11117" t="18148" r="72660" b="62222"/>
          <a:stretch/>
        </p:blipFill>
        <p:spPr>
          <a:xfrm rot="9156158">
            <a:off x="9580307" y="6468402"/>
            <a:ext cx="899101" cy="776941"/>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flipH="1">
            <a:off x="-1175016" y="2495572"/>
            <a:ext cx="2011142" cy="2264920"/>
          </a:xfrm>
          <a:prstGeom prst="rect">
            <a:avLst/>
          </a:prstGeom>
        </p:spPr>
      </p:pic>
      <p:pic>
        <p:nvPicPr>
          <p:cNvPr id="20" name="图片 19"/>
          <p:cNvPicPr>
            <a:picLocks noChangeAspect="1"/>
          </p:cNvPicPr>
          <p:nvPr/>
        </p:nvPicPr>
        <p:blipFill rotWithShape="1">
          <a:blip r:embed="rId13" cstate="print">
            <a:extLst>
              <a:ext uri="{28A0092B-C50C-407E-A947-70E740481C1C}">
                <a14:useLocalDpi xmlns:a14="http://schemas.microsoft.com/office/drawing/2010/main" val="0"/>
              </a:ext>
            </a:extLst>
          </a:blip>
          <a:srcRect l="84490" t="21351" r="6806" b="63135"/>
          <a:stretch/>
        </p:blipFill>
        <p:spPr>
          <a:xfrm>
            <a:off x="660068" y="6248715"/>
            <a:ext cx="835817" cy="1063925"/>
          </a:xfrm>
          <a:prstGeom prst="rect">
            <a:avLst/>
          </a:prstGeom>
        </p:spPr>
      </p:pic>
      <p:sp>
        <p:nvSpPr>
          <p:cNvPr id="13" name="矩形 8">
            <a:extLst>
              <a:ext uri="{FF2B5EF4-FFF2-40B4-BE49-F238E27FC236}">
                <a16:creationId xmlns:a16="http://schemas.microsoft.com/office/drawing/2014/main" id="{F8DC07AB-9287-4847-AC0C-2A591A1B2FF5}"/>
              </a:ext>
            </a:extLst>
          </p:cNvPr>
          <p:cNvSpPr/>
          <p:nvPr>
            <p:custDataLst>
              <p:tags r:id="rId1"/>
            </p:custDataLst>
          </p:nvPr>
        </p:nvSpPr>
        <p:spPr>
          <a:xfrm>
            <a:off x="4918997" y="1262653"/>
            <a:ext cx="2375522" cy="1107996"/>
          </a:xfrm>
          <a:prstGeom prst="rect">
            <a:avLst/>
          </a:prstGeom>
        </p:spPr>
        <p:txBody>
          <a:bodyPr wrap="square">
            <a:spAutoFit/>
          </a:bodyPr>
          <a:lstStyle/>
          <a:p>
            <a:pPr lvl="0" algn="ctr" defTabSz="685800">
              <a:defRPr/>
            </a:pPr>
            <a:r>
              <a:rPr lang="zh-CN" altLang="en-US" sz="66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rPr>
              <a:t>四</a:t>
            </a:r>
            <a:endParaRPr lang="en-US" altLang="zh-CN" sz="66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17" name="文本框 16">
            <a:extLst>
              <a:ext uri="{FF2B5EF4-FFF2-40B4-BE49-F238E27FC236}">
                <a16:creationId xmlns:a16="http://schemas.microsoft.com/office/drawing/2014/main" id="{49E6C5EC-6BF7-4A60-A78F-7549B2BDC812}"/>
              </a:ext>
            </a:extLst>
          </p:cNvPr>
          <p:cNvSpPr txBox="1"/>
          <p:nvPr/>
        </p:nvSpPr>
        <p:spPr>
          <a:xfrm>
            <a:off x="2551938" y="2564545"/>
            <a:ext cx="7109640" cy="1015663"/>
          </a:xfrm>
          <a:prstGeom prst="rect">
            <a:avLst/>
          </a:prstGeom>
          <a:noFill/>
        </p:spPr>
        <p:txBody>
          <a:bodyPr wrap="none" rtlCol="0">
            <a:spAutoFit/>
          </a:bodyPr>
          <a:lstStyle/>
          <a:p>
            <a:pPr lvl="0" algn="ctr" defTabSz="609585">
              <a:defRPr/>
            </a:pPr>
            <a:r>
              <a:rPr kumimoji="1" lang="zh-CN" altLang="en-US" sz="6000"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协商民主的发展困境</a:t>
            </a:r>
            <a:endParaRPr kumimoji="1" lang="zh-CN" altLang="en-US" sz="6000"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endParaRPr>
          </a:p>
        </p:txBody>
      </p:sp>
    </p:spTree>
    <p:extLst>
      <p:ext uri="{BB962C8B-B14F-4D97-AF65-F5344CB8AC3E}">
        <p14:creationId xmlns:p14="http://schemas.microsoft.com/office/powerpoint/2010/main" val="3767049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114E8A44-F739-42F4-A1B7-B136D9D97FCB}"/>
              </a:ext>
            </a:extLst>
          </p:cNvPr>
          <p:cNvSpPr/>
          <p:nvPr/>
        </p:nvSpPr>
        <p:spPr>
          <a:xfrm>
            <a:off x="209386" y="288757"/>
            <a:ext cx="11485309" cy="5999748"/>
          </a:xfrm>
          <a:prstGeom prst="rect">
            <a:avLst/>
          </a:prstGeom>
          <a:solidFill>
            <a:srgbClr val="D8A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39" name="文本框 38">
            <a:extLst>
              <a:ext uri="{FF2B5EF4-FFF2-40B4-BE49-F238E27FC236}">
                <a16:creationId xmlns:a16="http://schemas.microsoft.com/office/drawing/2014/main" id="{79F7B1AD-1274-4645-B1B1-E03D9C624C7D}"/>
              </a:ext>
            </a:extLst>
          </p:cNvPr>
          <p:cNvSpPr txBox="1"/>
          <p:nvPr/>
        </p:nvSpPr>
        <p:spPr>
          <a:xfrm>
            <a:off x="209386" y="582521"/>
            <a:ext cx="6506028" cy="584647"/>
          </a:xfrm>
          <a:prstGeom prst="rect">
            <a:avLst/>
          </a:prstGeom>
          <a:noFill/>
        </p:spPr>
        <p:txBody>
          <a:bodyPr wrap="square" rtlCol="0">
            <a:spAutoFit/>
          </a:bodyPr>
          <a:lstStyle/>
          <a:p>
            <a:r>
              <a:rPr lang="zh-CN" altLang="en-US" sz="3200" b="1" dirty="0" smtClean="0">
                <a:solidFill>
                  <a:schemeClr val="accent5"/>
                </a:solidFill>
                <a:latin typeface="方正粗黑宋简体" panose="02000000000000000000" pitchFamily="2" charset="-122"/>
                <a:ea typeface="方正粗黑宋简体" panose="02000000000000000000" pitchFamily="2" charset="-122"/>
                <a:sym typeface="汉仪细等线简" panose="00020600040101010101" pitchFamily="18" charset="-122"/>
              </a:rPr>
              <a:t>（一）参与主体间的地位不够平等</a:t>
            </a:r>
            <a:endParaRPr lang="en-US" altLang="zh-CN" sz="3200" b="1" dirty="0">
              <a:solidFill>
                <a:schemeClr val="accent5"/>
              </a:solidFill>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40" name="矩形 39">
            <a:extLst>
              <a:ext uri="{FF2B5EF4-FFF2-40B4-BE49-F238E27FC236}">
                <a16:creationId xmlns:a16="http://schemas.microsoft.com/office/drawing/2014/main" id="{30F0A3B4-D0E0-49F2-8167-7FCA05E3CCFE}"/>
              </a:ext>
            </a:extLst>
          </p:cNvPr>
          <p:cNvSpPr/>
          <p:nvPr/>
        </p:nvSpPr>
        <p:spPr>
          <a:xfrm>
            <a:off x="412083" y="1202580"/>
            <a:ext cx="11041980" cy="2246769"/>
          </a:xfrm>
          <a:prstGeom prst="rect">
            <a:avLst/>
          </a:prstGeom>
        </p:spPr>
        <p:txBody>
          <a:bodyPr wrap="square">
            <a:spAutoFit/>
          </a:bodyPr>
          <a:lstStyle/>
          <a:p>
            <a:r>
              <a:rPr lang="en-US" altLang="zh-CN" sz="2800" b="1" dirty="0" smtClean="0">
                <a:latin typeface="方正粗黑宋简体" panose="02000000000000000000" pitchFamily="2" charset="-122"/>
                <a:ea typeface="方正粗黑宋简体" panose="02000000000000000000" pitchFamily="2" charset="-122"/>
              </a:rPr>
              <a:t>    </a:t>
            </a:r>
            <a:r>
              <a:rPr lang="zh-CN" altLang="zh-CN" sz="2800" b="1" dirty="0" smtClean="0">
                <a:latin typeface="方正粗黑宋简体" panose="02000000000000000000" pitchFamily="2" charset="-122"/>
                <a:ea typeface="方正粗黑宋简体" panose="02000000000000000000" pitchFamily="2" charset="-122"/>
              </a:rPr>
              <a:t>我国</a:t>
            </a:r>
            <a:r>
              <a:rPr lang="zh-CN" altLang="zh-CN" sz="2800" b="1" dirty="0">
                <a:latin typeface="方正粗黑宋简体" panose="02000000000000000000" pitchFamily="2" charset="-122"/>
                <a:ea typeface="方正粗黑宋简体" panose="02000000000000000000" pitchFamily="2" charset="-122"/>
              </a:rPr>
              <a:t>长期的人民政治协商会议中，政府常常处于政治协商的主导地位，这样就可能导致政治协商受到权力结构、经济条件等外界条件的影响，从而出现精英控制政治协商，经济富裕团体为争取自己的利益而出现权力斗争的情况</a:t>
            </a:r>
            <a:r>
              <a:rPr lang="zh-CN" altLang="zh-CN" sz="2800" b="1" dirty="0" smtClean="0">
                <a:latin typeface="方正粗黑宋简体" panose="02000000000000000000" pitchFamily="2" charset="-122"/>
                <a:ea typeface="方正粗黑宋简体" panose="02000000000000000000" pitchFamily="2" charset="-122"/>
              </a:rPr>
              <a:t>。</a:t>
            </a:r>
            <a:endParaRPr lang="en-US" altLang="zh-CN" sz="2800" b="1" dirty="0" smtClean="0">
              <a:latin typeface="方正粗黑宋简体" panose="02000000000000000000" pitchFamily="2" charset="-122"/>
              <a:ea typeface="方正粗黑宋简体" panose="02000000000000000000" pitchFamily="2" charset="-122"/>
            </a:endParaRPr>
          </a:p>
          <a:p>
            <a:endParaRPr lang="en-US" altLang="zh-CN" sz="2800" b="1" dirty="0" smtClean="0">
              <a:latin typeface="方正粗黑宋简体" panose="02000000000000000000" pitchFamily="2" charset="-122"/>
              <a:ea typeface="方正粗黑宋简体" panose="02000000000000000000" pitchFamily="2" charset="-122"/>
            </a:endParaRPr>
          </a:p>
        </p:txBody>
      </p:sp>
      <p:sp>
        <p:nvSpPr>
          <p:cNvPr id="2" name="文本框 1"/>
          <p:cNvSpPr txBox="1"/>
          <p:nvPr/>
        </p:nvSpPr>
        <p:spPr>
          <a:xfrm>
            <a:off x="209386" y="3609401"/>
            <a:ext cx="10608843" cy="584775"/>
          </a:xfrm>
          <a:prstGeom prst="rect">
            <a:avLst/>
          </a:prstGeom>
          <a:noFill/>
        </p:spPr>
        <p:txBody>
          <a:bodyPr wrap="square" rtlCol="0">
            <a:spAutoFit/>
          </a:bodyPr>
          <a:lstStyle/>
          <a:p>
            <a:r>
              <a:rPr lang="zh-CN" altLang="en-US" sz="3200" b="1" dirty="0" smtClean="0">
                <a:solidFill>
                  <a:schemeClr val="accent5"/>
                </a:solidFill>
                <a:latin typeface="方正粗黑宋简体" panose="02000000000000000000" pitchFamily="2" charset="-122"/>
                <a:ea typeface="方正粗黑宋简体" panose="02000000000000000000" pitchFamily="2" charset="-122"/>
                <a:sym typeface="汉仪细等线简" panose="00020600040101010101" pitchFamily="18" charset="-122"/>
              </a:rPr>
              <a:t>（二）协商民主制度不健全</a:t>
            </a:r>
            <a:endParaRPr lang="en-US" altLang="zh-CN" sz="3200" b="1" dirty="0">
              <a:solidFill>
                <a:schemeClr val="accent5"/>
              </a:solidFill>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3" name="文本框 2"/>
          <p:cNvSpPr txBox="1"/>
          <p:nvPr/>
        </p:nvSpPr>
        <p:spPr>
          <a:xfrm>
            <a:off x="412083" y="4354229"/>
            <a:ext cx="10769264" cy="1231106"/>
          </a:xfrm>
          <a:prstGeom prst="rect">
            <a:avLst/>
          </a:prstGeom>
          <a:noFill/>
        </p:spPr>
        <p:txBody>
          <a:bodyPr wrap="square" rtlCol="0">
            <a:spAutoFit/>
          </a:bodyPr>
          <a:lstStyle/>
          <a:p>
            <a:r>
              <a:rPr lang="en-US" altLang="zh-CN" sz="2800" b="1" dirty="0" smtClean="0">
                <a:latin typeface="方正粗黑宋简体" panose="02000000000000000000" pitchFamily="2" charset="-122"/>
                <a:ea typeface="方正粗黑宋简体" panose="02000000000000000000" pitchFamily="2" charset="-122"/>
              </a:rPr>
              <a:t>   </a:t>
            </a:r>
            <a:r>
              <a:rPr lang="zh-CN" altLang="zh-CN" sz="2800" b="1" dirty="0" smtClean="0">
                <a:latin typeface="方正粗黑宋简体" panose="02000000000000000000" pitchFamily="2" charset="-122"/>
                <a:ea typeface="方正粗黑宋简体" panose="02000000000000000000" pitchFamily="2" charset="-122"/>
              </a:rPr>
              <a:t>目前</a:t>
            </a:r>
            <a:r>
              <a:rPr lang="zh-CN" altLang="zh-CN" sz="2800" b="1" dirty="0">
                <a:latin typeface="方正粗黑宋简体" panose="02000000000000000000" pitchFamily="2" charset="-122"/>
                <a:ea typeface="方正粗黑宋简体" panose="02000000000000000000" pitchFamily="2" charset="-122"/>
              </a:rPr>
              <a:t>我国未出台过一部专门的、完整的关于在政治协商制度的法律，缺乏健全的、稳定的制度保障，以及可操作性的程序规定。</a:t>
            </a:r>
          </a:p>
          <a:p>
            <a:endParaRPr lang="zh-CN" altLang="en-US" dirty="0"/>
          </a:p>
        </p:txBody>
      </p:sp>
    </p:spTree>
    <p:extLst>
      <p:ext uri="{BB962C8B-B14F-4D97-AF65-F5344CB8AC3E}">
        <p14:creationId xmlns:p14="http://schemas.microsoft.com/office/powerpoint/2010/main" val="1517086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114E8A44-F739-42F4-A1B7-B136D9D97FCB}"/>
              </a:ext>
            </a:extLst>
          </p:cNvPr>
          <p:cNvSpPr/>
          <p:nvPr/>
        </p:nvSpPr>
        <p:spPr>
          <a:xfrm>
            <a:off x="209386" y="288757"/>
            <a:ext cx="11485309" cy="5999748"/>
          </a:xfrm>
          <a:prstGeom prst="rect">
            <a:avLst/>
          </a:prstGeom>
          <a:solidFill>
            <a:srgbClr val="D8A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39" name="文本框 38">
            <a:extLst>
              <a:ext uri="{FF2B5EF4-FFF2-40B4-BE49-F238E27FC236}">
                <a16:creationId xmlns:a16="http://schemas.microsoft.com/office/drawing/2014/main" id="{79F7B1AD-1274-4645-B1B1-E03D9C624C7D}"/>
              </a:ext>
            </a:extLst>
          </p:cNvPr>
          <p:cNvSpPr txBox="1"/>
          <p:nvPr/>
        </p:nvSpPr>
        <p:spPr>
          <a:xfrm>
            <a:off x="209386" y="582521"/>
            <a:ext cx="6506028" cy="584647"/>
          </a:xfrm>
          <a:prstGeom prst="rect">
            <a:avLst/>
          </a:prstGeom>
          <a:noFill/>
        </p:spPr>
        <p:txBody>
          <a:bodyPr wrap="square" rtlCol="0">
            <a:spAutoFit/>
          </a:bodyPr>
          <a:lstStyle/>
          <a:p>
            <a:r>
              <a:rPr lang="zh-CN" altLang="en-US" sz="3200" b="1" dirty="0" smtClean="0">
                <a:solidFill>
                  <a:schemeClr val="accent5"/>
                </a:solidFill>
                <a:latin typeface="方正粗黑宋简体" panose="02000000000000000000" pitchFamily="2" charset="-122"/>
                <a:ea typeface="方正粗黑宋简体" panose="02000000000000000000" pitchFamily="2" charset="-122"/>
                <a:sym typeface="汉仪细等线简" panose="00020600040101010101" pitchFamily="18" charset="-122"/>
              </a:rPr>
              <a:t>（三）协商结果难落实</a:t>
            </a:r>
            <a:endParaRPr lang="en-US" altLang="zh-CN" sz="3200" b="1" dirty="0">
              <a:solidFill>
                <a:schemeClr val="accent5"/>
              </a:solidFill>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40" name="矩形 39">
            <a:extLst>
              <a:ext uri="{FF2B5EF4-FFF2-40B4-BE49-F238E27FC236}">
                <a16:creationId xmlns:a16="http://schemas.microsoft.com/office/drawing/2014/main" id="{30F0A3B4-D0E0-49F2-8167-7FCA05E3CCFE}"/>
              </a:ext>
            </a:extLst>
          </p:cNvPr>
          <p:cNvSpPr/>
          <p:nvPr/>
        </p:nvSpPr>
        <p:spPr>
          <a:xfrm>
            <a:off x="431050" y="1327179"/>
            <a:ext cx="11041980" cy="1815882"/>
          </a:xfrm>
          <a:prstGeom prst="rect">
            <a:avLst/>
          </a:prstGeom>
        </p:spPr>
        <p:txBody>
          <a:bodyPr wrap="square">
            <a:spAutoFit/>
          </a:bodyPr>
          <a:lstStyle/>
          <a:p>
            <a:r>
              <a:rPr lang="en-US" altLang="zh-CN" sz="2800" b="1" dirty="0" smtClean="0">
                <a:latin typeface="方正粗黑宋简体" panose="02000000000000000000" pitchFamily="2" charset="-122"/>
                <a:ea typeface="方正粗黑宋简体" panose="02000000000000000000" pitchFamily="2" charset="-122"/>
              </a:rPr>
              <a:t>   </a:t>
            </a:r>
            <a:r>
              <a:rPr lang="zh-CN" altLang="zh-CN" sz="2800" b="1" dirty="0" smtClean="0">
                <a:latin typeface="方正粗黑宋简体" panose="02000000000000000000" pitchFamily="2" charset="-122"/>
                <a:ea typeface="方正粗黑宋简体" panose="02000000000000000000" pitchFamily="2" charset="-122"/>
              </a:rPr>
              <a:t>协商</a:t>
            </a:r>
            <a:r>
              <a:rPr lang="zh-CN" altLang="zh-CN" sz="2800" b="1" dirty="0">
                <a:latin typeface="方正粗黑宋简体" panose="02000000000000000000" pitchFamily="2" charset="-122"/>
                <a:ea typeface="方正粗黑宋简体" panose="02000000000000000000" pitchFamily="2" charset="-122"/>
              </a:rPr>
              <a:t>缺少结果转化的必要监督，没有法律效力，对于协商结果是否采纳，更多的是取决于领导的意愿和决策部门，这导致有的决策被搁置在一旁</a:t>
            </a:r>
            <a:r>
              <a:rPr lang="zh-CN" altLang="zh-CN" sz="2800" b="1" dirty="0" smtClean="0">
                <a:latin typeface="方正粗黑宋简体" panose="02000000000000000000" pitchFamily="2" charset="-122"/>
                <a:ea typeface="方正粗黑宋简体" panose="02000000000000000000" pitchFamily="2" charset="-122"/>
              </a:rPr>
              <a:t>，协商</a:t>
            </a:r>
            <a:r>
              <a:rPr lang="zh-CN" altLang="zh-CN" sz="2800" b="1" dirty="0">
                <a:latin typeface="方正粗黑宋简体" panose="02000000000000000000" pitchFamily="2" charset="-122"/>
                <a:ea typeface="方正粗黑宋简体" panose="02000000000000000000" pitchFamily="2" charset="-122"/>
              </a:rPr>
              <a:t>和决策之间的脱节严重制约着协商民主的发展。</a:t>
            </a:r>
          </a:p>
          <a:p>
            <a:endParaRPr lang="en-US" altLang="zh-CN" sz="2800" b="1" dirty="0" smtClean="0">
              <a:latin typeface="方正粗黑宋简体" panose="02000000000000000000" pitchFamily="2" charset="-122"/>
              <a:ea typeface="方正粗黑宋简体" panose="02000000000000000000" pitchFamily="2" charset="-122"/>
            </a:endParaRPr>
          </a:p>
        </p:txBody>
      </p:sp>
      <p:sp>
        <p:nvSpPr>
          <p:cNvPr id="2" name="文本框 1"/>
          <p:cNvSpPr txBox="1"/>
          <p:nvPr/>
        </p:nvSpPr>
        <p:spPr>
          <a:xfrm>
            <a:off x="0" y="3143061"/>
            <a:ext cx="10608843" cy="584775"/>
          </a:xfrm>
          <a:prstGeom prst="rect">
            <a:avLst/>
          </a:prstGeom>
          <a:noFill/>
        </p:spPr>
        <p:txBody>
          <a:bodyPr wrap="square" rtlCol="0">
            <a:spAutoFit/>
          </a:bodyPr>
          <a:lstStyle/>
          <a:p>
            <a:r>
              <a:rPr lang="zh-CN" altLang="en-US" sz="3200" b="1" dirty="0" smtClean="0">
                <a:solidFill>
                  <a:schemeClr val="accent5"/>
                </a:solidFill>
                <a:latin typeface="方正粗黑宋简体" panose="02000000000000000000" pitchFamily="2" charset="-122"/>
                <a:ea typeface="方正粗黑宋简体" panose="02000000000000000000" pitchFamily="2" charset="-122"/>
                <a:sym typeface="汉仪细等线简" panose="00020600040101010101" pitchFamily="18" charset="-122"/>
              </a:rPr>
              <a:t>（四）协商</a:t>
            </a:r>
            <a:r>
              <a:rPr lang="zh-CN" altLang="en-US" sz="3200" b="1" dirty="0">
                <a:solidFill>
                  <a:schemeClr val="accent5"/>
                </a:solidFill>
                <a:latin typeface="方正粗黑宋简体" panose="02000000000000000000" pitchFamily="2" charset="-122"/>
                <a:ea typeface="方正粗黑宋简体" panose="02000000000000000000" pitchFamily="2" charset="-122"/>
                <a:sym typeface="汉仪细等线简" panose="00020600040101010101" pitchFamily="18" charset="-122"/>
              </a:rPr>
              <a:t>渠道平台缺乏</a:t>
            </a:r>
            <a:endParaRPr lang="en-US" altLang="zh-CN" sz="3200" b="1" dirty="0">
              <a:solidFill>
                <a:schemeClr val="accent5"/>
              </a:solidFill>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3" name="文本框 2"/>
          <p:cNvSpPr txBox="1"/>
          <p:nvPr/>
        </p:nvSpPr>
        <p:spPr>
          <a:xfrm>
            <a:off x="307581" y="4041736"/>
            <a:ext cx="10769264" cy="1661993"/>
          </a:xfrm>
          <a:prstGeom prst="rect">
            <a:avLst/>
          </a:prstGeom>
          <a:noFill/>
        </p:spPr>
        <p:txBody>
          <a:bodyPr wrap="square" rtlCol="0">
            <a:spAutoFit/>
          </a:bodyPr>
          <a:lstStyle/>
          <a:p>
            <a:r>
              <a:rPr lang="en-US" altLang="zh-CN" sz="2800" b="1" dirty="0" smtClean="0">
                <a:latin typeface="方正粗黑宋简体" panose="02000000000000000000" pitchFamily="2" charset="-122"/>
                <a:ea typeface="方正粗黑宋简体" panose="02000000000000000000" pitchFamily="2" charset="-122"/>
              </a:rPr>
              <a:t>   </a:t>
            </a:r>
            <a:r>
              <a:rPr lang="zh-CN" altLang="zh-CN" sz="2800" b="1" dirty="0" smtClean="0">
                <a:latin typeface="方正粗黑宋简体" panose="02000000000000000000" pitchFamily="2" charset="-122"/>
                <a:ea typeface="方正粗黑宋简体" panose="02000000000000000000" pitchFamily="2" charset="-122"/>
              </a:rPr>
              <a:t>协商</a:t>
            </a:r>
            <a:r>
              <a:rPr lang="zh-CN" altLang="zh-CN" sz="2800" b="1" dirty="0">
                <a:latin typeface="方正粗黑宋简体" panose="02000000000000000000" pitchFamily="2" charset="-122"/>
                <a:ea typeface="方正粗黑宋简体" panose="02000000000000000000" pitchFamily="2" charset="-122"/>
              </a:rPr>
              <a:t>民主大部分是在社会精英分子当中实现意见的表达和沟通，拥有比较健全的</a:t>
            </a:r>
            <a:r>
              <a:rPr lang="zh-CN" altLang="zh-CN" sz="2800" b="1" dirty="0" smtClean="0">
                <a:latin typeface="方正粗黑宋简体" panose="02000000000000000000" pitchFamily="2" charset="-122"/>
                <a:ea typeface="方正粗黑宋简体" panose="02000000000000000000" pitchFamily="2" charset="-122"/>
              </a:rPr>
              <a:t>制度和</a:t>
            </a:r>
            <a:r>
              <a:rPr lang="zh-CN" altLang="zh-CN" sz="2800" b="1" dirty="0">
                <a:latin typeface="方正粗黑宋简体" panose="02000000000000000000" pitchFamily="2" charset="-122"/>
                <a:ea typeface="方正粗黑宋简体" panose="02000000000000000000" pitchFamily="2" charset="-122"/>
              </a:rPr>
              <a:t>更多的平台。然而基层协商是否实现大部分取决于政府部门的主导作用，渠道不畅通、平台利用率也不高。</a:t>
            </a:r>
          </a:p>
          <a:p>
            <a:endParaRPr lang="zh-CN" altLang="en-US" dirty="0"/>
          </a:p>
        </p:txBody>
      </p:sp>
    </p:spTree>
    <p:extLst>
      <p:ext uri="{BB962C8B-B14F-4D97-AF65-F5344CB8AC3E}">
        <p14:creationId xmlns:p14="http://schemas.microsoft.com/office/powerpoint/2010/main" val="3641369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10758" y="14514"/>
            <a:ext cx="12192000" cy="6858000"/>
          </a:xfrm>
          <a:prstGeom prst="rect">
            <a:avLst/>
          </a:prstGeom>
        </p:spPr>
      </p:pic>
      <p:pic>
        <p:nvPicPr>
          <p:cNvPr id="28" name="图片 27"/>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rot="13068237" flipH="1">
            <a:off x="108990" y="5954866"/>
            <a:ext cx="2011142" cy="2264920"/>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39605" t="9259" r="10059" b="70238"/>
          <a:stretch/>
        </p:blipFill>
        <p:spPr>
          <a:xfrm rot="5400000">
            <a:off x="9288332" y="3953204"/>
            <a:ext cx="4833668" cy="973667"/>
          </a:xfrm>
          <a:prstGeom prst="rect">
            <a:avLst/>
          </a:prstGeom>
        </p:spPr>
      </p:pic>
      <p:pic>
        <p:nvPicPr>
          <p:cNvPr id="3" name="图片 2"/>
          <p:cNvPicPr>
            <a:picLocks noChangeAspect="1"/>
          </p:cNvPicPr>
          <p:nvPr/>
        </p:nvPicPr>
        <p:blipFill rotWithShape="1">
          <a:blip r:embed="rId8" cstate="print">
            <a:extLst>
              <a:ext uri="{28A0092B-C50C-407E-A947-70E740481C1C}">
                <a14:useLocalDpi xmlns:a14="http://schemas.microsoft.com/office/drawing/2010/main" val="0"/>
              </a:ext>
            </a:extLst>
          </a:blip>
          <a:srcRect l="361" t="68575" r="63706" b="14444"/>
          <a:stretch/>
        </p:blipFill>
        <p:spPr>
          <a:xfrm rot="16200000" flipV="1">
            <a:off x="-886249" y="5068781"/>
            <a:ext cx="2675467" cy="902970"/>
          </a:xfrm>
          <a:prstGeom prst="rect">
            <a:avLst/>
          </a:prstGeom>
        </p:spPr>
      </p:pic>
      <p:pic>
        <p:nvPicPr>
          <p:cNvPr id="4" name="图片 3"/>
          <p:cNvPicPr>
            <a:picLocks noChangeAspect="1"/>
          </p:cNvPicPr>
          <p:nvPr/>
        </p:nvPicPr>
        <p:blipFill rotWithShape="1">
          <a:blip r:embed="rId9" cstate="print">
            <a:extLst>
              <a:ext uri="{28A0092B-C50C-407E-A947-70E740481C1C}">
                <a14:useLocalDpi xmlns:a14="http://schemas.microsoft.com/office/drawing/2010/main" val="0"/>
              </a:ext>
            </a:extLst>
          </a:blip>
          <a:srcRect l="46473" t="51481" r="10059" b="14444"/>
          <a:stretch/>
        </p:blipFill>
        <p:spPr>
          <a:xfrm>
            <a:off x="8017934" y="5832096"/>
            <a:ext cx="4174066" cy="1025903"/>
          </a:xfrm>
          <a:prstGeom prst="rect">
            <a:avLst/>
          </a:prstGeom>
        </p:spPr>
      </p:pic>
      <p:pic>
        <p:nvPicPr>
          <p:cNvPr id="6" name="图片 5"/>
          <p:cNvPicPr>
            <a:picLocks noChangeAspect="1"/>
          </p:cNvPicPr>
          <p:nvPr/>
        </p:nvPicPr>
        <p:blipFill rotWithShape="1">
          <a:blip r:embed="rId10" cstate="print">
            <a:extLst>
              <a:ext uri="{28A0092B-C50C-407E-A947-70E740481C1C}">
                <a14:useLocalDpi xmlns:a14="http://schemas.microsoft.com/office/drawing/2010/main" val="0"/>
              </a:ext>
            </a:extLst>
          </a:blip>
          <a:srcRect l="43211" t="45679" r="11823" b="2346"/>
          <a:stretch/>
        </p:blipFill>
        <p:spPr>
          <a:xfrm>
            <a:off x="10146079" y="5430666"/>
            <a:ext cx="2215365" cy="1828762"/>
          </a:xfrm>
          <a:prstGeom prst="rect">
            <a:avLst/>
          </a:prstGeom>
        </p:spPr>
      </p:pic>
      <p:pic>
        <p:nvPicPr>
          <p:cNvPr id="7" name="图片 6"/>
          <p:cNvPicPr>
            <a:picLocks noChangeAspect="1"/>
          </p:cNvPicPr>
          <p:nvPr/>
        </p:nvPicPr>
        <p:blipFill rotWithShape="1">
          <a:blip r:embed="rId11" cstate="print">
            <a:extLst>
              <a:ext uri="{28A0092B-C50C-407E-A947-70E740481C1C}">
                <a14:useLocalDpi xmlns:a14="http://schemas.microsoft.com/office/drawing/2010/main" val="0"/>
              </a:ext>
            </a:extLst>
          </a:blip>
          <a:srcRect l="60452" t="23934" r="23109" b="59136"/>
          <a:stretch/>
        </p:blipFill>
        <p:spPr>
          <a:xfrm rot="5400000">
            <a:off x="322393" y="6348141"/>
            <a:ext cx="751743" cy="552891"/>
          </a:xfrm>
          <a:prstGeom prst="rect">
            <a:avLst/>
          </a:prstGeom>
        </p:spPr>
      </p:pic>
      <p:pic>
        <p:nvPicPr>
          <p:cNvPr id="8" name="图片 7"/>
          <p:cNvPicPr>
            <a:picLocks noChangeAspect="1"/>
          </p:cNvPicPr>
          <p:nvPr/>
        </p:nvPicPr>
        <p:blipFill rotWithShape="1">
          <a:blip r:embed="rId12" cstate="print">
            <a:extLst>
              <a:ext uri="{28A0092B-C50C-407E-A947-70E740481C1C}">
                <a14:useLocalDpi xmlns:a14="http://schemas.microsoft.com/office/drawing/2010/main" val="0"/>
              </a:ext>
            </a:extLst>
          </a:blip>
          <a:srcRect l="11117" t="18148" r="72660" b="62222"/>
          <a:stretch/>
        </p:blipFill>
        <p:spPr>
          <a:xfrm rot="9156158">
            <a:off x="9580307" y="6468402"/>
            <a:ext cx="899101" cy="776941"/>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flipH="1">
            <a:off x="-1175016" y="2495572"/>
            <a:ext cx="2011142" cy="2264920"/>
          </a:xfrm>
          <a:prstGeom prst="rect">
            <a:avLst/>
          </a:prstGeom>
        </p:spPr>
      </p:pic>
      <p:pic>
        <p:nvPicPr>
          <p:cNvPr id="20" name="图片 19"/>
          <p:cNvPicPr>
            <a:picLocks noChangeAspect="1"/>
          </p:cNvPicPr>
          <p:nvPr/>
        </p:nvPicPr>
        <p:blipFill rotWithShape="1">
          <a:blip r:embed="rId13" cstate="print">
            <a:extLst>
              <a:ext uri="{28A0092B-C50C-407E-A947-70E740481C1C}">
                <a14:useLocalDpi xmlns:a14="http://schemas.microsoft.com/office/drawing/2010/main" val="0"/>
              </a:ext>
            </a:extLst>
          </a:blip>
          <a:srcRect l="84490" t="21351" r="6806" b="63135"/>
          <a:stretch/>
        </p:blipFill>
        <p:spPr>
          <a:xfrm>
            <a:off x="660068" y="6248715"/>
            <a:ext cx="835817" cy="1063925"/>
          </a:xfrm>
          <a:prstGeom prst="rect">
            <a:avLst/>
          </a:prstGeom>
        </p:spPr>
      </p:pic>
      <p:sp>
        <p:nvSpPr>
          <p:cNvPr id="13" name="矩形 8">
            <a:extLst>
              <a:ext uri="{FF2B5EF4-FFF2-40B4-BE49-F238E27FC236}">
                <a16:creationId xmlns:a16="http://schemas.microsoft.com/office/drawing/2014/main" id="{F8DC07AB-9287-4847-AC0C-2A591A1B2FF5}"/>
              </a:ext>
            </a:extLst>
          </p:cNvPr>
          <p:cNvSpPr/>
          <p:nvPr>
            <p:custDataLst>
              <p:tags r:id="rId1"/>
            </p:custDataLst>
          </p:nvPr>
        </p:nvSpPr>
        <p:spPr>
          <a:xfrm>
            <a:off x="4918997" y="1262653"/>
            <a:ext cx="2375522" cy="1107996"/>
          </a:xfrm>
          <a:prstGeom prst="rect">
            <a:avLst/>
          </a:prstGeom>
        </p:spPr>
        <p:txBody>
          <a:bodyPr wrap="square">
            <a:spAutoFit/>
          </a:bodyPr>
          <a:lstStyle/>
          <a:p>
            <a:pPr lvl="0" algn="ctr" defTabSz="685800">
              <a:defRPr/>
            </a:pPr>
            <a:r>
              <a:rPr lang="zh-CN" altLang="en-US" sz="6600" b="1"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rPr>
              <a:t>五</a:t>
            </a:r>
            <a:endParaRPr lang="en-US" altLang="zh-CN" sz="66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17" name="文本框 16">
            <a:extLst>
              <a:ext uri="{FF2B5EF4-FFF2-40B4-BE49-F238E27FC236}">
                <a16:creationId xmlns:a16="http://schemas.microsoft.com/office/drawing/2014/main" id="{49E6C5EC-6BF7-4A60-A78F-7549B2BDC812}"/>
              </a:ext>
            </a:extLst>
          </p:cNvPr>
          <p:cNvSpPr txBox="1"/>
          <p:nvPr/>
        </p:nvSpPr>
        <p:spPr>
          <a:xfrm>
            <a:off x="2551938" y="2564545"/>
            <a:ext cx="7109640" cy="1015663"/>
          </a:xfrm>
          <a:prstGeom prst="rect">
            <a:avLst/>
          </a:prstGeom>
          <a:noFill/>
        </p:spPr>
        <p:txBody>
          <a:bodyPr wrap="none" rtlCol="0">
            <a:spAutoFit/>
          </a:bodyPr>
          <a:lstStyle/>
          <a:p>
            <a:pPr lvl="0" algn="ctr" defTabSz="609585">
              <a:defRPr/>
            </a:pPr>
            <a:r>
              <a:rPr kumimoji="1" lang="zh-CN" altLang="en-US" sz="6000"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协商民主的发展方向</a:t>
            </a:r>
            <a:endParaRPr kumimoji="1" lang="zh-CN" altLang="en-US" sz="6000"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endParaRPr>
          </a:p>
        </p:txBody>
      </p:sp>
    </p:spTree>
    <p:extLst>
      <p:ext uri="{BB962C8B-B14F-4D97-AF65-F5344CB8AC3E}">
        <p14:creationId xmlns:p14="http://schemas.microsoft.com/office/powerpoint/2010/main" val="2816150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C2EF999-604F-4DB1-B169-F39888CF3E0D}"/>
              </a:ext>
            </a:extLst>
          </p:cNvPr>
          <p:cNvGrpSpPr/>
          <p:nvPr/>
        </p:nvGrpSpPr>
        <p:grpSpPr>
          <a:xfrm>
            <a:off x="773850" y="1347537"/>
            <a:ext cx="10471666" cy="5037220"/>
            <a:chOff x="609600" y="1293091"/>
            <a:chExt cx="2142836" cy="2946400"/>
          </a:xfrm>
        </p:grpSpPr>
        <p:sp>
          <p:nvSpPr>
            <p:cNvPr id="22" name="矩形 21">
              <a:extLst>
                <a:ext uri="{FF2B5EF4-FFF2-40B4-BE49-F238E27FC236}">
                  <a16:creationId xmlns:a16="http://schemas.microsoft.com/office/drawing/2014/main" id="{31C11F79-B9C1-4DD1-AE33-81A38094A270}"/>
                </a:ext>
              </a:extLst>
            </p:cNvPr>
            <p:cNvSpPr/>
            <p:nvPr/>
          </p:nvSpPr>
          <p:spPr>
            <a:xfrm>
              <a:off x="609600" y="1293091"/>
              <a:ext cx="2142836" cy="2946400"/>
            </a:xfrm>
            <a:prstGeom prst="rect">
              <a:avLst/>
            </a:prstGeom>
            <a:solidFill>
              <a:schemeClr val="bg1"/>
            </a:solidFill>
            <a:ln>
              <a:noFill/>
            </a:ln>
            <a:effectLst>
              <a:outerShdw blurRad="1270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23" name="矩形 22">
              <a:extLst>
                <a:ext uri="{FF2B5EF4-FFF2-40B4-BE49-F238E27FC236}">
                  <a16:creationId xmlns:a16="http://schemas.microsoft.com/office/drawing/2014/main" id="{9D6BDE1B-7FF0-473D-AB34-1A58B36B74AE}"/>
                </a:ext>
              </a:extLst>
            </p:cNvPr>
            <p:cNvSpPr/>
            <p:nvPr/>
          </p:nvSpPr>
          <p:spPr>
            <a:xfrm>
              <a:off x="609600" y="4091709"/>
              <a:ext cx="2142836" cy="147782"/>
            </a:xfrm>
            <a:prstGeom prst="rect">
              <a:avLst/>
            </a:prstGeom>
            <a:solidFill>
              <a:srgbClr val="D19B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grpSp>
      <p:sp>
        <p:nvSpPr>
          <p:cNvPr id="30" name="文本框 29"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a:extLst>
              <a:ext uri="{FF2B5EF4-FFF2-40B4-BE49-F238E27FC236}">
                <a16:creationId xmlns:a16="http://schemas.microsoft.com/office/drawing/2014/main" id="{A4720F85-825E-4B83-81BE-E770E1B2452E}"/>
              </a:ext>
            </a:extLst>
          </p:cNvPr>
          <p:cNvSpPr txBox="1"/>
          <p:nvPr/>
        </p:nvSpPr>
        <p:spPr>
          <a:xfrm>
            <a:off x="1224798" y="1644993"/>
            <a:ext cx="7600157" cy="584775"/>
          </a:xfrm>
          <a:prstGeom prst="rect">
            <a:avLst/>
          </a:prstGeom>
          <a:noFill/>
        </p:spPr>
        <p:txBody>
          <a:bodyPr wrap="none" rtlCol="0">
            <a:spAutoFit/>
          </a:bodyPr>
          <a:lstStyle/>
          <a:p>
            <a:r>
              <a:rPr lang="zh-CN" altLang="zh-CN" sz="3200" b="1" dirty="0">
                <a:solidFill>
                  <a:schemeClr val="accent5"/>
                </a:solidFill>
                <a:latin typeface="方正粗黑宋简体" panose="02000000000000000000" pitchFamily="2" charset="-122"/>
                <a:ea typeface="方正粗黑宋简体" panose="02000000000000000000" pitchFamily="2" charset="-122"/>
              </a:rPr>
              <a:t>（一）把协商民主贯穿履行职能的全过程</a:t>
            </a:r>
            <a:endParaRPr lang="zh-CN" altLang="zh-CN" sz="3200" dirty="0">
              <a:solidFill>
                <a:schemeClr val="accent5"/>
              </a:solidFill>
              <a:latin typeface="方正粗黑宋简体" panose="02000000000000000000" pitchFamily="2" charset="-122"/>
              <a:ea typeface="方正粗黑宋简体" panose="02000000000000000000" pitchFamily="2" charset="-122"/>
            </a:endParaRPr>
          </a:p>
        </p:txBody>
      </p:sp>
      <p:sp>
        <p:nvSpPr>
          <p:cNvPr id="31" name="矩形 30"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a:extLst>
              <a:ext uri="{FF2B5EF4-FFF2-40B4-BE49-F238E27FC236}">
                <a16:creationId xmlns:a16="http://schemas.microsoft.com/office/drawing/2014/main" id="{266DA578-FEDA-4211-9AC7-1873F3BEEF9C}"/>
              </a:ext>
            </a:extLst>
          </p:cNvPr>
          <p:cNvSpPr/>
          <p:nvPr/>
        </p:nvSpPr>
        <p:spPr>
          <a:xfrm>
            <a:off x="1353931" y="2425780"/>
            <a:ext cx="9747205" cy="2554545"/>
          </a:xfrm>
          <a:prstGeom prst="rect">
            <a:avLst/>
          </a:prstGeom>
        </p:spPr>
        <p:txBody>
          <a:bodyPr wrap="square">
            <a:spAutoFit/>
          </a:bodyPr>
          <a:lstStyle/>
          <a:p>
            <a:r>
              <a:rPr lang="en-US" altLang="zh-CN" sz="3200" dirty="0" smtClean="0">
                <a:latin typeface="方正粗黑宋简体" panose="02000000000000000000" pitchFamily="2" charset="-122"/>
                <a:ea typeface="方正粗黑宋简体" panose="02000000000000000000" pitchFamily="2" charset="-122"/>
              </a:rPr>
              <a:t>    </a:t>
            </a:r>
            <a:r>
              <a:rPr lang="zh-CN" altLang="zh-CN" sz="3200" dirty="0" smtClean="0">
                <a:latin typeface="方正粗黑宋简体" panose="02000000000000000000" pitchFamily="2" charset="-122"/>
                <a:ea typeface="方正粗黑宋简体" panose="02000000000000000000" pitchFamily="2" charset="-122"/>
              </a:rPr>
              <a:t>推动</a:t>
            </a:r>
            <a:r>
              <a:rPr lang="zh-CN" altLang="zh-CN" sz="3200" dirty="0">
                <a:latin typeface="方正粗黑宋简体" panose="02000000000000000000" pitchFamily="2" charset="-122"/>
                <a:ea typeface="方正粗黑宋简体" panose="02000000000000000000" pitchFamily="2" charset="-122"/>
              </a:rPr>
              <a:t>人民政协协商民主与国家治理现代化的具体要求进行有效衔接，进一步整合协商资源、创新协商机制、完善协商程序、提升协商质量，使党的政治主张和路线方针政策成为各党派团体和各族各界人士的政治共识和自觉行动。</a:t>
            </a:r>
          </a:p>
        </p:txBody>
      </p:sp>
      <p:sp>
        <p:nvSpPr>
          <p:cNvPr id="18" name="矩形 17">
            <a:extLst>
              <a:ext uri="{FF2B5EF4-FFF2-40B4-BE49-F238E27FC236}">
                <a16:creationId xmlns:a16="http://schemas.microsoft.com/office/drawing/2014/main" id="{AEDF39B2-FF80-4CD7-8A5E-585C57DD046F}"/>
              </a:ext>
            </a:extLst>
          </p:cNvPr>
          <p:cNvSpPr/>
          <p:nvPr/>
        </p:nvSpPr>
        <p:spPr>
          <a:xfrm>
            <a:off x="4868779" y="67757"/>
            <a:ext cx="2711116" cy="100347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97713F"/>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Tree>
    <p:extLst>
      <p:ext uri="{BB962C8B-B14F-4D97-AF65-F5344CB8AC3E}">
        <p14:creationId xmlns:p14="http://schemas.microsoft.com/office/powerpoint/2010/main" val="2959835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C2EF999-604F-4DB1-B169-F39888CF3E0D}"/>
              </a:ext>
            </a:extLst>
          </p:cNvPr>
          <p:cNvGrpSpPr/>
          <p:nvPr/>
        </p:nvGrpSpPr>
        <p:grpSpPr>
          <a:xfrm>
            <a:off x="831021" y="1376626"/>
            <a:ext cx="11193561" cy="5037220"/>
            <a:chOff x="609600" y="1293091"/>
            <a:chExt cx="2142836" cy="2946400"/>
          </a:xfrm>
        </p:grpSpPr>
        <p:sp>
          <p:nvSpPr>
            <p:cNvPr id="22" name="矩形 21">
              <a:extLst>
                <a:ext uri="{FF2B5EF4-FFF2-40B4-BE49-F238E27FC236}">
                  <a16:creationId xmlns:a16="http://schemas.microsoft.com/office/drawing/2014/main" id="{31C11F79-B9C1-4DD1-AE33-81A38094A270}"/>
                </a:ext>
              </a:extLst>
            </p:cNvPr>
            <p:cNvSpPr/>
            <p:nvPr/>
          </p:nvSpPr>
          <p:spPr>
            <a:xfrm>
              <a:off x="609600" y="1293091"/>
              <a:ext cx="2142836" cy="2946400"/>
            </a:xfrm>
            <a:prstGeom prst="rect">
              <a:avLst/>
            </a:prstGeom>
            <a:solidFill>
              <a:schemeClr val="bg1"/>
            </a:solidFill>
            <a:ln>
              <a:noFill/>
            </a:ln>
            <a:effectLst>
              <a:outerShdw blurRad="1270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23" name="矩形 22">
              <a:extLst>
                <a:ext uri="{FF2B5EF4-FFF2-40B4-BE49-F238E27FC236}">
                  <a16:creationId xmlns:a16="http://schemas.microsoft.com/office/drawing/2014/main" id="{9D6BDE1B-7FF0-473D-AB34-1A58B36B74AE}"/>
                </a:ext>
              </a:extLst>
            </p:cNvPr>
            <p:cNvSpPr/>
            <p:nvPr/>
          </p:nvSpPr>
          <p:spPr>
            <a:xfrm>
              <a:off x="609600" y="4091709"/>
              <a:ext cx="2142836" cy="147782"/>
            </a:xfrm>
            <a:prstGeom prst="rect">
              <a:avLst/>
            </a:prstGeom>
            <a:solidFill>
              <a:srgbClr val="D19B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grpSp>
      <p:sp>
        <p:nvSpPr>
          <p:cNvPr id="30" name="文本框 29"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a:extLst>
              <a:ext uri="{FF2B5EF4-FFF2-40B4-BE49-F238E27FC236}">
                <a16:creationId xmlns:a16="http://schemas.microsoft.com/office/drawing/2014/main" id="{A4720F85-825E-4B83-81BE-E770E1B2452E}"/>
              </a:ext>
            </a:extLst>
          </p:cNvPr>
          <p:cNvSpPr txBox="1"/>
          <p:nvPr/>
        </p:nvSpPr>
        <p:spPr>
          <a:xfrm>
            <a:off x="773850" y="1535609"/>
            <a:ext cx="11307904" cy="584775"/>
          </a:xfrm>
          <a:prstGeom prst="rect">
            <a:avLst/>
          </a:prstGeom>
          <a:noFill/>
        </p:spPr>
        <p:txBody>
          <a:bodyPr wrap="none" rtlCol="0">
            <a:spAutoFit/>
          </a:bodyPr>
          <a:lstStyle/>
          <a:p>
            <a:r>
              <a:rPr lang="zh-CN" altLang="en-US" sz="3200" b="1" dirty="0" smtClean="0">
                <a:solidFill>
                  <a:schemeClr val="accent5"/>
                </a:solidFill>
                <a:latin typeface="方正粗黑宋简体" panose="02000000000000000000" pitchFamily="2" charset="-122"/>
                <a:ea typeface="方正粗黑宋简体" panose="02000000000000000000" pitchFamily="2" charset="-122"/>
              </a:rPr>
              <a:t>（</a:t>
            </a:r>
            <a:r>
              <a:rPr lang="zh-CN" altLang="en-US" sz="3200" b="1" dirty="0">
                <a:solidFill>
                  <a:schemeClr val="accent5"/>
                </a:solidFill>
                <a:latin typeface="方正粗黑宋简体" panose="02000000000000000000" pitchFamily="2" charset="-122"/>
                <a:ea typeface="方正粗黑宋简体" panose="02000000000000000000" pitchFamily="2" charset="-122"/>
              </a:rPr>
              <a:t>二）保障人民民主权利，完善以人民为中心的协商工作机制</a:t>
            </a:r>
            <a:endParaRPr lang="zh-CN" altLang="zh-CN" sz="3200" dirty="0">
              <a:solidFill>
                <a:schemeClr val="accent5"/>
              </a:solidFill>
              <a:latin typeface="方正粗黑宋简体" panose="02000000000000000000" pitchFamily="2" charset="-122"/>
              <a:ea typeface="方正粗黑宋简体" panose="02000000000000000000" pitchFamily="2" charset="-122"/>
            </a:endParaRPr>
          </a:p>
        </p:txBody>
      </p:sp>
      <p:sp>
        <p:nvSpPr>
          <p:cNvPr id="31" name="矩形 30"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a:extLst>
              <a:ext uri="{FF2B5EF4-FFF2-40B4-BE49-F238E27FC236}">
                <a16:creationId xmlns:a16="http://schemas.microsoft.com/office/drawing/2014/main" id="{266DA578-FEDA-4211-9AC7-1873F3BEEF9C}"/>
              </a:ext>
            </a:extLst>
          </p:cNvPr>
          <p:cNvSpPr/>
          <p:nvPr/>
        </p:nvSpPr>
        <p:spPr>
          <a:xfrm>
            <a:off x="1353931" y="2425780"/>
            <a:ext cx="10437015" cy="3046988"/>
          </a:xfrm>
          <a:prstGeom prst="rect">
            <a:avLst/>
          </a:prstGeom>
        </p:spPr>
        <p:txBody>
          <a:bodyPr wrap="square">
            <a:spAutoFit/>
          </a:bodyPr>
          <a:lstStyle/>
          <a:p>
            <a:r>
              <a:rPr lang="zh-CN" altLang="en-US" sz="3200" dirty="0" smtClean="0">
                <a:latin typeface="方正粗黑宋简体" panose="02000000000000000000" pitchFamily="2" charset="-122"/>
                <a:ea typeface="方正粗黑宋简体" panose="02000000000000000000" pitchFamily="2" charset="-122"/>
              </a:rPr>
              <a:t>    完善</a:t>
            </a:r>
            <a:r>
              <a:rPr lang="zh-CN" altLang="en-US" sz="3200" dirty="0">
                <a:latin typeface="方正粗黑宋简体" panose="02000000000000000000" pitchFamily="2" charset="-122"/>
                <a:ea typeface="方正粗黑宋简体" panose="02000000000000000000" pitchFamily="2" charset="-122"/>
              </a:rPr>
              <a:t>以人民为中心的协商机制，首先必须坚持为人民服务的优良传统，积极倾听群众呼声、反映群众愿望。其次</a:t>
            </a:r>
            <a:r>
              <a:rPr lang="zh-CN" altLang="en-US" sz="3200" dirty="0" smtClean="0">
                <a:latin typeface="方正粗黑宋简体" panose="02000000000000000000" pitchFamily="2" charset="-122"/>
                <a:ea typeface="方正粗黑宋简体" panose="02000000000000000000" pitchFamily="2" charset="-122"/>
              </a:rPr>
              <a:t>，坚持</a:t>
            </a:r>
            <a:r>
              <a:rPr lang="zh-CN" altLang="en-US" sz="3200" dirty="0">
                <a:latin typeface="方正粗黑宋简体" panose="02000000000000000000" pitchFamily="2" charset="-122"/>
                <a:ea typeface="方正粗黑宋简体" panose="02000000000000000000" pitchFamily="2" charset="-122"/>
              </a:rPr>
              <a:t>实践导向，及时总结完善工作中的创新做法和改革措施。最后，积极培育“和而不同、美美与共”的协商文化，将协商文化的价值目标与人民政协履职为民结合起来，实现协商文化培育与协商制度建设的有机结合。</a:t>
            </a:r>
            <a:endParaRPr lang="zh-CN" altLang="zh-CN" sz="3200" dirty="0">
              <a:latin typeface="方正粗黑宋简体" panose="02000000000000000000" pitchFamily="2" charset="-122"/>
              <a:ea typeface="方正粗黑宋简体" panose="02000000000000000000" pitchFamily="2" charset="-122"/>
            </a:endParaRPr>
          </a:p>
        </p:txBody>
      </p:sp>
      <p:sp>
        <p:nvSpPr>
          <p:cNvPr id="18" name="矩形 17">
            <a:extLst>
              <a:ext uri="{FF2B5EF4-FFF2-40B4-BE49-F238E27FC236}">
                <a16:creationId xmlns:a16="http://schemas.microsoft.com/office/drawing/2014/main" id="{AEDF39B2-FF80-4CD7-8A5E-585C57DD046F}"/>
              </a:ext>
            </a:extLst>
          </p:cNvPr>
          <p:cNvSpPr/>
          <p:nvPr/>
        </p:nvSpPr>
        <p:spPr>
          <a:xfrm>
            <a:off x="4868779" y="67757"/>
            <a:ext cx="2711116" cy="100347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97713F"/>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Tree>
    <p:extLst>
      <p:ext uri="{BB962C8B-B14F-4D97-AF65-F5344CB8AC3E}">
        <p14:creationId xmlns:p14="http://schemas.microsoft.com/office/powerpoint/2010/main" val="2054065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7C2EF999-604F-4DB1-B169-F39888CF3E0D}"/>
              </a:ext>
            </a:extLst>
          </p:cNvPr>
          <p:cNvGrpSpPr/>
          <p:nvPr/>
        </p:nvGrpSpPr>
        <p:grpSpPr>
          <a:xfrm>
            <a:off x="831021" y="1376626"/>
            <a:ext cx="11193561" cy="5037220"/>
            <a:chOff x="609600" y="1293091"/>
            <a:chExt cx="2142836" cy="2946400"/>
          </a:xfrm>
        </p:grpSpPr>
        <p:sp>
          <p:nvSpPr>
            <p:cNvPr id="22" name="矩形 21">
              <a:extLst>
                <a:ext uri="{FF2B5EF4-FFF2-40B4-BE49-F238E27FC236}">
                  <a16:creationId xmlns:a16="http://schemas.microsoft.com/office/drawing/2014/main" id="{31C11F79-B9C1-4DD1-AE33-81A38094A270}"/>
                </a:ext>
              </a:extLst>
            </p:cNvPr>
            <p:cNvSpPr/>
            <p:nvPr/>
          </p:nvSpPr>
          <p:spPr>
            <a:xfrm>
              <a:off x="609600" y="1293091"/>
              <a:ext cx="2142836" cy="2946400"/>
            </a:xfrm>
            <a:prstGeom prst="rect">
              <a:avLst/>
            </a:prstGeom>
            <a:solidFill>
              <a:schemeClr val="bg1"/>
            </a:solidFill>
            <a:ln>
              <a:noFill/>
            </a:ln>
            <a:effectLst>
              <a:outerShdw blurRad="1270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23" name="矩形 22">
              <a:extLst>
                <a:ext uri="{FF2B5EF4-FFF2-40B4-BE49-F238E27FC236}">
                  <a16:creationId xmlns:a16="http://schemas.microsoft.com/office/drawing/2014/main" id="{9D6BDE1B-7FF0-473D-AB34-1A58B36B74AE}"/>
                </a:ext>
              </a:extLst>
            </p:cNvPr>
            <p:cNvSpPr/>
            <p:nvPr/>
          </p:nvSpPr>
          <p:spPr>
            <a:xfrm>
              <a:off x="609600" y="4091709"/>
              <a:ext cx="2142836" cy="147782"/>
            </a:xfrm>
            <a:prstGeom prst="rect">
              <a:avLst/>
            </a:prstGeom>
            <a:solidFill>
              <a:srgbClr val="D19B8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9">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grpSp>
      <p:sp>
        <p:nvSpPr>
          <p:cNvPr id="30" name="文本框 29"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a:extLst>
              <a:ext uri="{FF2B5EF4-FFF2-40B4-BE49-F238E27FC236}">
                <a16:creationId xmlns:a16="http://schemas.microsoft.com/office/drawing/2014/main" id="{A4720F85-825E-4B83-81BE-E770E1B2452E}"/>
              </a:ext>
            </a:extLst>
          </p:cNvPr>
          <p:cNvSpPr txBox="1"/>
          <p:nvPr/>
        </p:nvSpPr>
        <p:spPr>
          <a:xfrm>
            <a:off x="1032139" y="1535609"/>
            <a:ext cx="5540299" cy="584775"/>
          </a:xfrm>
          <a:prstGeom prst="rect">
            <a:avLst/>
          </a:prstGeom>
          <a:noFill/>
        </p:spPr>
        <p:txBody>
          <a:bodyPr wrap="none" rtlCol="0">
            <a:spAutoFit/>
          </a:bodyPr>
          <a:lstStyle/>
          <a:p>
            <a:r>
              <a:rPr lang="zh-CN" altLang="en-US" sz="3200" b="1" dirty="0" smtClean="0">
                <a:solidFill>
                  <a:schemeClr val="accent5"/>
                </a:solidFill>
                <a:latin typeface="方正粗黑宋简体" panose="02000000000000000000" pitchFamily="2" charset="-122"/>
                <a:ea typeface="方正粗黑宋简体" panose="02000000000000000000" pitchFamily="2" charset="-122"/>
              </a:rPr>
              <a:t>（三）</a:t>
            </a:r>
            <a:r>
              <a:rPr lang="zh-CN" altLang="en-US" sz="3200" b="1" dirty="0" smtClean="0">
                <a:solidFill>
                  <a:schemeClr val="accent5"/>
                </a:solidFill>
                <a:latin typeface="方正粗黑宋简体" panose="02000000000000000000" pitchFamily="2" charset="-122"/>
                <a:ea typeface="方正粗黑宋简体" panose="02000000000000000000" pitchFamily="2" charset="-122"/>
              </a:rPr>
              <a:t>强化</a:t>
            </a:r>
            <a:r>
              <a:rPr lang="zh-CN" altLang="en-US" sz="3200" b="1" dirty="0" smtClean="0">
                <a:solidFill>
                  <a:schemeClr val="accent5"/>
                </a:solidFill>
                <a:latin typeface="方正粗黑宋简体" panose="02000000000000000000" pitchFamily="2" charset="-122"/>
                <a:ea typeface="方正粗黑宋简体" panose="02000000000000000000" pitchFamily="2" charset="-122"/>
              </a:rPr>
              <a:t>协商主体</a:t>
            </a:r>
            <a:r>
              <a:rPr lang="zh-CN" altLang="en-US" sz="3200" b="1" dirty="0" smtClean="0">
                <a:solidFill>
                  <a:schemeClr val="accent5"/>
                </a:solidFill>
                <a:latin typeface="方正粗黑宋简体" panose="02000000000000000000" pitchFamily="2" charset="-122"/>
                <a:ea typeface="方正粗黑宋简体" panose="02000000000000000000" pitchFamily="2" charset="-122"/>
              </a:rPr>
              <a:t>责任</a:t>
            </a:r>
            <a:r>
              <a:rPr lang="zh-CN" altLang="en-US" sz="3200" b="1" dirty="0" smtClean="0">
                <a:solidFill>
                  <a:schemeClr val="accent5"/>
                </a:solidFill>
                <a:latin typeface="方正粗黑宋简体" panose="02000000000000000000" pitchFamily="2" charset="-122"/>
                <a:ea typeface="方正粗黑宋简体" panose="02000000000000000000" pitchFamily="2" charset="-122"/>
              </a:rPr>
              <a:t>担当</a:t>
            </a:r>
            <a:endParaRPr lang="zh-CN" altLang="zh-CN" sz="3200" dirty="0">
              <a:solidFill>
                <a:schemeClr val="accent5"/>
              </a:solidFill>
              <a:latin typeface="方正粗黑宋简体" panose="02000000000000000000" pitchFamily="2" charset="-122"/>
              <a:ea typeface="方正粗黑宋简体" panose="02000000000000000000" pitchFamily="2" charset="-122"/>
            </a:endParaRPr>
          </a:p>
        </p:txBody>
      </p:sp>
      <p:sp>
        <p:nvSpPr>
          <p:cNvPr id="31" name="矩形 30" descr="e7d195523061f1c09e9d68d7cf438b91ef959ecb14fc25d26BBA7F7DBC18E55DFF4014AF651F0BF2569D4B6C1DA7F1A4683A481403BD872FC687266AD13265C1DE7C373772FD8728ABDD69ADD03BFF5BE2862BC891DBB79E0B47DAFC0B20EFAF77608A7FC7FF92CC026D93F7E06FB9001E334F7BA7038BEE38ADC10C0B12CB951E4686096DFFE0E7FF8AE1243663E330F405F91E3FFEC22E">
            <a:extLst>
              <a:ext uri="{FF2B5EF4-FFF2-40B4-BE49-F238E27FC236}">
                <a16:creationId xmlns:a16="http://schemas.microsoft.com/office/drawing/2014/main" id="{266DA578-FEDA-4211-9AC7-1873F3BEEF9C}"/>
              </a:ext>
            </a:extLst>
          </p:cNvPr>
          <p:cNvSpPr/>
          <p:nvPr/>
        </p:nvSpPr>
        <p:spPr>
          <a:xfrm>
            <a:off x="1209293" y="2296631"/>
            <a:ext cx="10437015" cy="3046988"/>
          </a:xfrm>
          <a:prstGeom prst="rect">
            <a:avLst/>
          </a:prstGeom>
        </p:spPr>
        <p:txBody>
          <a:bodyPr wrap="square">
            <a:spAutoFit/>
          </a:bodyPr>
          <a:lstStyle/>
          <a:p>
            <a:r>
              <a:rPr lang="zh-CN" altLang="en-US" sz="3200" dirty="0" smtClean="0">
                <a:latin typeface="方正粗黑宋简体" panose="02000000000000000000" pitchFamily="2" charset="-122"/>
                <a:ea typeface="方正粗黑宋简体" panose="02000000000000000000" pitchFamily="2" charset="-122"/>
              </a:rPr>
              <a:t>    首先</a:t>
            </a:r>
            <a:r>
              <a:rPr lang="zh-CN" altLang="en-US" sz="3200" dirty="0">
                <a:latin typeface="方正粗黑宋简体" panose="02000000000000000000" pitchFamily="2" charset="-122"/>
                <a:ea typeface="方正粗黑宋简体" panose="02000000000000000000" pitchFamily="2" charset="-122"/>
              </a:rPr>
              <a:t>，必须切实</a:t>
            </a:r>
            <a:r>
              <a:rPr lang="zh-CN" altLang="en-US" sz="3200" dirty="0" smtClean="0">
                <a:latin typeface="方正粗黑宋简体" panose="02000000000000000000" pitchFamily="2" charset="-122"/>
                <a:ea typeface="方正粗黑宋简体" panose="02000000000000000000" pitchFamily="2" charset="-122"/>
              </a:rPr>
              <a:t>加强</a:t>
            </a:r>
            <a:r>
              <a:rPr lang="zh-CN" altLang="en-US" sz="3200" dirty="0">
                <a:latin typeface="方正粗黑宋简体" panose="02000000000000000000" pitchFamily="2" charset="-122"/>
                <a:ea typeface="方正粗黑宋简体" panose="02000000000000000000" pitchFamily="2" charset="-122"/>
              </a:rPr>
              <a:t>协商主体</a:t>
            </a:r>
            <a:r>
              <a:rPr lang="zh-CN" altLang="en-US" sz="3200" dirty="0" smtClean="0">
                <a:latin typeface="方正粗黑宋简体" panose="02000000000000000000" pitchFamily="2" charset="-122"/>
                <a:ea typeface="方正粗黑宋简体" panose="02000000000000000000" pitchFamily="2" charset="-122"/>
              </a:rPr>
              <a:t>的</a:t>
            </a:r>
            <a:r>
              <a:rPr lang="zh-CN" altLang="en-US" sz="3200" dirty="0">
                <a:latin typeface="方正粗黑宋简体" panose="02000000000000000000" pitchFamily="2" charset="-122"/>
                <a:ea typeface="方正粗黑宋简体" panose="02000000000000000000" pitchFamily="2" charset="-122"/>
              </a:rPr>
              <a:t>思想建设，以习近平新时代中国特色社会主义思想武装头脑；其次</a:t>
            </a:r>
            <a:r>
              <a:rPr lang="zh-CN" altLang="en-US" sz="3200" dirty="0" smtClean="0">
                <a:latin typeface="方正粗黑宋简体" panose="02000000000000000000" pitchFamily="2" charset="-122"/>
                <a:ea typeface="方正粗黑宋简体" panose="02000000000000000000" pitchFamily="2" charset="-122"/>
              </a:rPr>
              <a:t>，</a:t>
            </a:r>
            <a:r>
              <a:rPr lang="zh-CN" altLang="en-US" sz="3200" dirty="0">
                <a:latin typeface="方正粗黑宋简体" panose="02000000000000000000" pitchFamily="2" charset="-122"/>
                <a:ea typeface="方正粗黑宋简体" panose="02000000000000000000" pitchFamily="2" charset="-122"/>
              </a:rPr>
              <a:t>协商主体</a:t>
            </a:r>
            <a:r>
              <a:rPr lang="zh-CN" altLang="en-US" sz="3200" dirty="0" smtClean="0">
                <a:latin typeface="方正粗黑宋简体" panose="02000000000000000000" pitchFamily="2" charset="-122"/>
                <a:ea typeface="方正粗黑宋简体" panose="02000000000000000000" pitchFamily="2" charset="-122"/>
              </a:rPr>
              <a:t>应当</a:t>
            </a:r>
            <a:r>
              <a:rPr lang="zh-CN" altLang="en-US" sz="3200" dirty="0">
                <a:latin typeface="方正粗黑宋简体" panose="02000000000000000000" pitchFamily="2" charset="-122"/>
                <a:ea typeface="方正粗黑宋简体" panose="02000000000000000000" pitchFamily="2" charset="-122"/>
              </a:rPr>
              <a:t>通过不断学习提高思想水平和认识能力</a:t>
            </a:r>
            <a:r>
              <a:rPr lang="zh-CN" altLang="en-US" sz="3200" dirty="0" smtClean="0">
                <a:latin typeface="方正粗黑宋简体" panose="02000000000000000000" pitchFamily="2" charset="-122"/>
                <a:ea typeface="方正粗黑宋简体" panose="02000000000000000000" pitchFamily="2" charset="-122"/>
              </a:rPr>
              <a:t>，全面</a:t>
            </a:r>
            <a:r>
              <a:rPr lang="zh-CN" altLang="en-US" sz="3200" dirty="0">
                <a:latin typeface="方正粗黑宋简体" panose="02000000000000000000" pitchFamily="2" charset="-122"/>
                <a:ea typeface="方正粗黑宋简体" panose="02000000000000000000" pitchFamily="2" charset="-122"/>
              </a:rPr>
              <a:t>增强履职本领；最后，在践行全过程人民民主的过程中</a:t>
            </a:r>
            <a:r>
              <a:rPr lang="zh-CN" altLang="en-US" sz="3200" dirty="0" smtClean="0">
                <a:latin typeface="方正粗黑宋简体" panose="02000000000000000000" pitchFamily="2" charset="-122"/>
                <a:ea typeface="方正粗黑宋简体" panose="02000000000000000000" pitchFamily="2" charset="-122"/>
              </a:rPr>
              <a:t>，协商主体应</a:t>
            </a:r>
            <a:r>
              <a:rPr lang="zh-CN" altLang="en-US" sz="3200" dirty="0">
                <a:latin typeface="方正粗黑宋简体" panose="02000000000000000000" pitchFamily="2" charset="-122"/>
                <a:ea typeface="方正粗黑宋简体" panose="02000000000000000000" pitchFamily="2" charset="-122"/>
              </a:rPr>
              <a:t>主动发挥桥梁纽带作用</a:t>
            </a:r>
            <a:r>
              <a:rPr lang="zh-CN" altLang="en-US" sz="3200" dirty="0" smtClean="0">
                <a:latin typeface="方正粗黑宋简体" panose="02000000000000000000" pitchFamily="2" charset="-122"/>
                <a:ea typeface="方正粗黑宋简体" panose="02000000000000000000" pitchFamily="2" charset="-122"/>
              </a:rPr>
              <a:t>，使</a:t>
            </a:r>
            <a:r>
              <a:rPr lang="zh-CN" altLang="en-US" sz="3200" dirty="0">
                <a:latin typeface="方正粗黑宋简体" panose="02000000000000000000" pitchFamily="2" charset="-122"/>
                <a:ea typeface="方正粗黑宋简体" panose="02000000000000000000" pitchFamily="2" charset="-122"/>
              </a:rPr>
              <a:t>中国特色社会主义协商民主的独有优势得以充分彰显。</a:t>
            </a:r>
            <a:endParaRPr lang="zh-CN" altLang="zh-CN" sz="3200" dirty="0">
              <a:latin typeface="方正粗黑宋简体" panose="02000000000000000000" pitchFamily="2" charset="-122"/>
              <a:ea typeface="方正粗黑宋简体" panose="02000000000000000000" pitchFamily="2" charset="-122"/>
            </a:endParaRPr>
          </a:p>
        </p:txBody>
      </p:sp>
      <p:sp>
        <p:nvSpPr>
          <p:cNvPr id="18" name="矩形 17">
            <a:extLst>
              <a:ext uri="{FF2B5EF4-FFF2-40B4-BE49-F238E27FC236}">
                <a16:creationId xmlns:a16="http://schemas.microsoft.com/office/drawing/2014/main" id="{AEDF39B2-FF80-4CD7-8A5E-585C57DD046F}"/>
              </a:ext>
            </a:extLst>
          </p:cNvPr>
          <p:cNvSpPr/>
          <p:nvPr/>
        </p:nvSpPr>
        <p:spPr>
          <a:xfrm>
            <a:off x="4868779" y="67757"/>
            <a:ext cx="2711116" cy="1003473"/>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97713F"/>
              </a:solidFill>
              <a:latin typeface="汉仪细等线简" panose="00020600040101010101" pitchFamily="18" charset="-122"/>
              <a:ea typeface="汉仪细等线简" panose="00020600040101010101" pitchFamily="18" charset="-122"/>
              <a:cs typeface="Calibri Light" panose="020F0302020204030204" pitchFamily="34" charset="0"/>
              <a:sym typeface="汉仪细等线简" panose="00020600040101010101" pitchFamily="18" charset="-122"/>
            </a:endParaRPr>
          </a:p>
        </p:txBody>
      </p:sp>
    </p:spTree>
    <p:extLst>
      <p:ext uri="{BB962C8B-B14F-4D97-AF65-F5344CB8AC3E}">
        <p14:creationId xmlns:p14="http://schemas.microsoft.com/office/powerpoint/2010/main" val="27139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0" y="0"/>
            <a:ext cx="12192000" cy="6858000"/>
          </a:xfrm>
          <a:prstGeom prst="rect">
            <a:avLst/>
          </a:prstGeom>
        </p:spPr>
      </p:pic>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l="361" t="68575" r="63706" b="14444"/>
          <a:stretch/>
        </p:blipFill>
        <p:spPr>
          <a:xfrm>
            <a:off x="1" y="5693434"/>
            <a:ext cx="3450566" cy="1164566"/>
          </a:xfrm>
          <a:prstGeom prst="rect">
            <a:avLst/>
          </a:prstGeom>
        </p:spPr>
      </p:pic>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l="46473" t="51481" r="10059" b="14444"/>
          <a:stretch/>
        </p:blipFill>
        <p:spPr>
          <a:xfrm>
            <a:off x="8017934" y="4768172"/>
            <a:ext cx="4174066" cy="2089828"/>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39605" t="9259" r="10059" b="70238"/>
          <a:stretch/>
        </p:blipFill>
        <p:spPr>
          <a:xfrm>
            <a:off x="7358332" y="0"/>
            <a:ext cx="4833668" cy="1406106"/>
          </a:xfrm>
          <a:prstGeom prst="rect">
            <a:avLst/>
          </a:prstGeom>
        </p:spPr>
      </p:pic>
      <p:pic>
        <p:nvPicPr>
          <p:cNvPr id="7" name="图片 6"/>
          <p:cNvPicPr>
            <a:picLocks noChangeAspect="1"/>
          </p:cNvPicPr>
          <p:nvPr/>
        </p:nvPicPr>
        <p:blipFill rotWithShape="1">
          <a:blip r:embed="rId8" cstate="print">
            <a:extLst>
              <a:ext uri="{28A0092B-C50C-407E-A947-70E740481C1C}">
                <a14:useLocalDpi xmlns:a14="http://schemas.microsoft.com/office/drawing/2010/main" val="0"/>
              </a:ext>
            </a:extLst>
          </a:blip>
          <a:srcRect l="60452" t="23934" r="23109" b="59136"/>
          <a:stretch/>
        </p:blipFill>
        <p:spPr>
          <a:xfrm>
            <a:off x="9609825" y="127159"/>
            <a:ext cx="1578635" cy="1161052"/>
          </a:xfrm>
          <a:prstGeom prst="rect">
            <a:avLst/>
          </a:prstGeom>
        </p:spPr>
      </p:pic>
      <p:pic>
        <p:nvPicPr>
          <p:cNvPr id="8" name="图片 7"/>
          <p:cNvPicPr>
            <a:picLocks noChangeAspect="1"/>
          </p:cNvPicPr>
          <p:nvPr/>
        </p:nvPicPr>
        <p:blipFill rotWithShape="1">
          <a:blip r:embed="rId9" cstate="print">
            <a:extLst>
              <a:ext uri="{28A0092B-C50C-407E-A947-70E740481C1C}">
                <a14:useLocalDpi xmlns:a14="http://schemas.microsoft.com/office/drawing/2010/main" val="0"/>
              </a:ext>
            </a:extLst>
          </a:blip>
          <a:srcRect l="11117" t="18148" r="72660" b="62222"/>
          <a:stretch/>
        </p:blipFill>
        <p:spPr>
          <a:xfrm>
            <a:off x="0" y="-177799"/>
            <a:ext cx="1557866" cy="1346200"/>
          </a:xfrm>
          <a:prstGeom prst="rect">
            <a:avLst/>
          </a:prstGeom>
        </p:spPr>
      </p:pic>
      <p:pic>
        <p:nvPicPr>
          <p:cNvPr id="15" name="图片 14"/>
          <p:cNvPicPr>
            <a:picLocks noChangeAspect="1"/>
          </p:cNvPicPr>
          <p:nvPr/>
        </p:nvPicPr>
        <p:blipFill rotWithShape="1">
          <a:blip r:embed="rId10" cstate="print">
            <a:extLst>
              <a:ext uri="{28A0092B-C50C-407E-A947-70E740481C1C}">
                <a14:useLocalDpi xmlns:a14="http://schemas.microsoft.com/office/drawing/2010/main" val="0"/>
              </a:ext>
            </a:extLst>
          </a:blip>
          <a:srcRect l="25910" t="21352" r="67971" b="59982"/>
          <a:stretch/>
        </p:blipFill>
        <p:spPr>
          <a:xfrm>
            <a:off x="4067" y="1"/>
            <a:ext cx="587604" cy="1280160"/>
          </a:xfrm>
          <a:prstGeom prst="rect">
            <a:avLst/>
          </a:prstGeom>
        </p:spPr>
      </p:pic>
      <p:sp>
        <p:nvSpPr>
          <p:cNvPr id="10" name="矩形 9">
            <a:extLst>
              <a:ext uri="{FF2B5EF4-FFF2-40B4-BE49-F238E27FC236}">
                <a16:creationId xmlns:a16="http://schemas.microsoft.com/office/drawing/2014/main" id="{3B44ABC8-9E36-47B8-9C52-5BAFAE67F9E1}"/>
              </a:ext>
            </a:extLst>
          </p:cNvPr>
          <p:cNvSpPr/>
          <p:nvPr/>
        </p:nvSpPr>
        <p:spPr>
          <a:xfrm>
            <a:off x="2245240" y="2522430"/>
            <a:ext cx="8153902" cy="1631216"/>
          </a:xfrm>
          <a:prstGeom prst="rect">
            <a:avLst/>
          </a:prstGeom>
        </p:spPr>
        <p:txBody>
          <a:bodyPr wrap="square">
            <a:spAutoFit/>
          </a:bodyPr>
          <a:lstStyle/>
          <a:p>
            <a:pPr algn="dist" fontAlgn="auto">
              <a:spcBef>
                <a:spcPts val="0"/>
              </a:spcBef>
              <a:spcAft>
                <a:spcPts val="0"/>
              </a:spcAft>
              <a:defRPr/>
            </a:pPr>
            <a:r>
              <a:rPr lang="zh-CN" altLang="en-US" sz="10000" b="1" dirty="0" smtClean="0">
                <a:effectLst>
                  <a:innerShdw blurRad="63500" dist="50800" dir="16200000">
                    <a:prstClr val="black">
                      <a:alpha val="50000"/>
                    </a:prstClr>
                  </a:innerShdw>
                </a:effectLst>
                <a:latin typeface="方正粗黑宋简体" panose="02000000000000000000" pitchFamily="2" charset="-122"/>
                <a:ea typeface="方正粗黑宋简体" panose="02000000000000000000" pitchFamily="2" charset="-122"/>
                <a:cs typeface="经典圆体简" panose="02010609000101010101" pitchFamily="49" charset="-122"/>
                <a:sym typeface="汉仪细等线简" panose="00020600040101010101" pitchFamily="18" charset="-122"/>
              </a:rPr>
              <a:t>谢谢</a:t>
            </a:r>
            <a:r>
              <a:rPr lang="zh-CN" altLang="en-US" sz="10000" b="1" dirty="0">
                <a:effectLst>
                  <a:innerShdw blurRad="63500" dist="50800" dir="16200000">
                    <a:prstClr val="black">
                      <a:alpha val="50000"/>
                    </a:prstClr>
                  </a:innerShdw>
                </a:effectLst>
                <a:latin typeface="方正粗黑宋简体" panose="02000000000000000000" pitchFamily="2" charset="-122"/>
                <a:ea typeface="方正粗黑宋简体" panose="02000000000000000000" pitchFamily="2" charset="-122"/>
                <a:cs typeface="经典圆体简" panose="02010609000101010101" pitchFamily="49" charset="-122"/>
                <a:sym typeface="汉仪细等线简" panose="00020600040101010101" pitchFamily="18" charset="-122"/>
              </a:rPr>
              <a:t>大家</a:t>
            </a:r>
          </a:p>
        </p:txBody>
      </p:sp>
      <p:pic>
        <p:nvPicPr>
          <p:cNvPr id="20" name="图片 19"/>
          <p:cNvPicPr>
            <a:picLocks noChangeAspect="1"/>
          </p:cNvPicPr>
          <p:nvPr/>
        </p:nvPicPr>
        <p:blipFill rotWithShape="1">
          <a:blip r:embed="rId11" cstate="print">
            <a:extLst>
              <a:ext uri="{28A0092B-C50C-407E-A947-70E740481C1C}">
                <a14:useLocalDpi xmlns:a14="http://schemas.microsoft.com/office/drawing/2010/main" val="0"/>
              </a:ext>
            </a:extLst>
          </a:blip>
          <a:srcRect l="84490" t="21351" r="6806" b="63135"/>
          <a:stretch/>
        </p:blipFill>
        <p:spPr>
          <a:xfrm>
            <a:off x="-427951" y="4768172"/>
            <a:ext cx="835817" cy="1063925"/>
          </a:xfrm>
          <a:prstGeom prst="rect">
            <a:avLst/>
          </a:prstGeom>
        </p:spPr>
      </p:pic>
      <p:pic>
        <p:nvPicPr>
          <p:cNvPr id="21" name="图片 20"/>
          <p:cNvPicPr>
            <a:picLocks noChangeAspect="1"/>
          </p:cNvPicPr>
          <p:nvPr/>
        </p:nvPicPr>
        <p:blipFill rotWithShape="1">
          <a:blip r:embed="rId12" cstate="print">
            <a:extLst>
              <a:ext uri="{28A0092B-C50C-407E-A947-70E740481C1C}">
                <a14:useLocalDpi xmlns:a14="http://schemas.microsoft.com/office/drawing/2010/main" val="0"/>
              </a:ext>
            </a:extLst>
          </a:blip>
          <a:srcRect l="35596" t="53639" r="47699" b="6698"/>
          <a:stretch/>
        </p:blipFill>
        <p:spPr>
          <a:xfrm>
            <a:off x="-1" y="3206840"/>
            <a:ext cx="1604169" cy="2720027"/>
          </a:xfrm>
          <a:prstGeom prst="rect">
            <a:avLst/>
          </a:prstGeom>
        </p:spPr>
      </p:pic>
      <p:pic>
        <p:nvPicPr>
          <p:cNvPr id="6" name="图片 5"/>
          <p:cNvPicPr>
            <a:picLocks noChangeAspect="1"/>
          </p:cNvPicPr>
          <p:nvPr/>
        </p:nvPicPr>
        <p:blipFill rotWithShape="1">
          <a:blip r:embed="rId13" cstate="print">
            <a:extLst>
              <a:ext uri="{28A0092B-C50C-407E-A947-70E740481C1C}">
                <a14:useLocalDpi xmlns:a14="http://schemas.microsoft.com/office/drawing/2010/main" val="0"/>
              </a:ext>
            </a:extLst>
          </a:blip>
          <a:srcRect l="43211" t="45679" r="11823" b="2346"/>
          <a:stretch/>
        </p:blipFill>
        <p:spPr>
          <a:xfrm>
            <a:off x="-560925" y="5170336"/>
            <a:ext cx="3368854" cy="2780956"/>
          </a:xfrm>
          <a:prstGeom prst="rect">
            <a:avLst/>
          </a:prstGeom>
        </p:spPr>
      </p:pic>
    </p:spTree>
    <p:extLst>
      <p:ext uri="{BB962C8B-B14F-4D97-AF65-F5344CB8AC3E}">
        <p14:creationId xmlns:p14="http://schemas.microsoft.com/office/powerpoint/2010/main" val="405034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361" t="68575" r="63706" b="14444"/>
          <a:stretch/>
        </p:blipFill>
        <p:spPr>
          <a:xfrm rot="16200000" flipV="1">
            <a:off x="-886249" y="5068781"/>
            <a:ext cx="2675467" cy="902970"/>
          </a:xfrm>
          <a:prstGeom prst="rect">
            <a:avLst/>
          </a:prstGeom>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46473" t="51481" r="10059" b="14444"/>
          <a:stretch/>
        </p:blipFill>
        <p:spPr>
          <a:xfrm>
            <a:off x="8017934" y="5832096"/>
            <a:ext cx="4174066" cy="1025903"/>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39605" t="9259" r="10059" b="70238"/>
          <a:stretch/>
        </p:blipFill>
        <p:spPr>
          <a:xfrm>
            <a:off x="7358332" y="0"/>
            <a:ext cx="4833668" cy="973667"/>
          </a:xfrm>
          <a:prstGeom prst="rect">
            <a:avLst/>
          </a:prstGeom>
        </p:spPr>
      </p:pic>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l="43211" t="45679" r="11823" b="2346"/>
          <a:stretch/>
        </p:blipFill>
        <p:spPr>
          <a:xfrm>
            <a:off x="10146079" y="5430666"/>
            <a:ext cx="2215365" cy="1828762"/>
          </a:xfrm>
          <a:prstGeom prst="rect">
            <a:avLst/>
          </a:prstGeom>
        </p:spPr>
      </p:pic>
      <p:pic>
        <p:nvPicPr>
          <p:cNvPr id="7" name="图片 6"/>
          <p:cNvPicPr>
            <a:picLocks noChangeAspect="1"/>
          </p:cNvPicPr>
          <p:nvPr/>
        </p:nvPicPr>
        <p:blipFill rotWithShape="1">
          <a:blip r:embed="rId7" cstate="print">
            <a:extLst>
              <a:ext uri="{28A0092B-C50C-407E-A947-70E740481C1C}">
                <a14:useLocalDpi xmlns:a14="http://schemas.microsoft.com/office/drawing/2010/main" val="0"/>
              </a:ext>
            </a:extLst>
          </a:blip>
          <a:srcRect l="60452" t="23934" r="23109" b="59136"/>
          <a:stretch/>
        </p:blipFill>
        <p:spPr>
          <a:xfrm rot="5400000">
            <a:off x="322393" y="6348141"/>
            <a:ext cx="751743" cy="552891"/>
          </a:xfrm>
          <a:prstGeom prst="rect">
            <a:avLst/>
          </a:prstGeom>
        </p:spPr>
      </p:pic>
      <p:pic>
        <p:nvPicPr>
          <p:cNvPr id="8" name="图片 7"/>
          <p:cNvPicPr>
            <a:picLocks noChangeAspect="1"/>
          </p:cNvPicPr>
          <p:nvPr/>
        </p:nvPicPr>
        <p:blipFill rotWithShape="1">
          <a:blip r:embed="rId8" cstate="print">
            <a:extLst>
              <a:ext uri="{28A0092B-C50C-407E-A947-70E740481C1C}">
                <a14:useLocalDpi xmlns:a14="http://schemas.microsoft.com/office/drawing/2010/main" val="0"/>
              </a:ext>
            </a:extLst>
          </a:blip>
          <a:srcRect l="11117" t="18148" r="72660" b="62222"/>
          <a:stretch/>
        </p:blipFill>
        <p:spPr>
          <a:xfrm rot="9156158">
            <a:off x="9580307" y="6468402"/>
            <a:ext cx="899101" cy="776941"/>
          </a:xfrm>
          <a:prstGeom prst="rect">
            <a:avLst/>
          </a:prstGeom>
        </p:spPr>
      </p:pic>
      <p:pic>
        <p:nvPicPr>
          <p:cNvPr id="15" name="图片 14"/>
          <p:cNvPicPr>
            <a:picLocks noChangeAspect="1"/>
          </p:cNvPicPr>
          <p:nvPr/>
        </p:nvPicPr>
        <p:blipFill rotWithShape="1">
          <a:blip r:embed="rId9" cstate="print">
            <a:extLst>
              <a:ext uri="{28A0092B-C50C-407E-A947-70E740481C1C}">
                <a14:useLocalDpi xmlns:a14="http://schemas.microsoft.com/office/drawing/2010/main" val="0"/>
              </a:ext>
            </a:extLst>
          </a:blip>
          <a:srcRect l="25910" t="72879" r="52943" b="6698"/>
          <a:stretch/>
        </p:blipFill>
        <p:spPr>
          <a:xfrm flipH="1">
            <a:off x="-1" y="0"/>
            <a:ext cx="1571424" cy="1083893"/>
          </a:xfrm>
          <a:prstGeom prst="rect">
            <a:avLst/>
          </a:prstGeom>
        </p:spPr>
      </p:pic>
      <p:pic>
        <p:nvPicPr>
          <p:cNvPr id="20" name="图片 19"/>
          <p:cNvPicPr>
            <a:picLocks noChangeAspect="1"/>
          </p:cNvPicPr>
          <p:nvPr/>
        </p:nvPicPr>
        <p:blipFill rotWithShape="1">
          <a:blip r:embed="rId10" cstate="print">
            <a:extLst>
              <a:ext uri="{28A0092B-C50C-407E-A947-70E740481C1C}">
                <a14:useLocalDpi xmlns:a14="http://schemas.microsoft.com/office/drawing/2010/main" val="0"/>
              </a:ext>
            </a:extLst>
          </a:blip>
          <a:srcRect l="84490" t="21351" r="6806" b="63135"/>
          <a:stretch/>
        </p:blipFill>
        <p:spPr>
          <a:xfrm>
            <a:off x="-624123" y="551930"/>
            <a:ext cx="835817" cy="1063925"/>
          </a:xfrm>
          <a:prstGeom prst="rect">
            <a:avLst/>
          </a:prstGeom>
        </p:spPr>
      </p:pic>
      <p:grpSp>
        <p:nvGrpSpPr>
          <p:cNvPr id="22" name="组合 21"/>
          <p:cNvGrpSpPr/>
          <p:nvPr/>
        </p:nvGrpSpPr>
        <p:grpSpPr>
          <a:xfrm>
            <a:off x="575187" y="462456"/>
            <a:ext cx="510434" cy="487593"/>
            <a:chOff x="6152265" y="2021750"/>
            <a:chExt cx="593011" cy="566475"/>
          </a:xfrm>
        </p:grpSpPr>
        <p:sp>
          <p:nvSpPr>
            <p:cNvPr id="23" name="椭圆 22"/>
            <p:cNvSpPr/>
            <p:nvPr/>
          </p:nvSpPr>
          <p:spPr>
            <a:xfrm>
              <a:off x="6152265" y="2023073"/>
              <a:ext cx="565152" cy="565152"/>
            </a:xfrm>
            <a:prstGeom prst="ellipse">
              <a:avLst/>
            </a:prstGeom>
            <a:solidFill>
              <a:srgbClr val="7EA19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800" b="1" i="0" u="none" strike="noStrike" kern="0" cap="none" spc="0" normalizeH="0" baseline="0" noProof="0" dirty="0" smtClean="0">
                <a:ln>
                  <a:noFill/>
                </a:ln>
                <a:solidFill>
                  <a:prstClr val="white"/>
                </a:solidFill>
                <a:effectLst/>
                <a:uLnTx/>
                <a:uFillTx/>
                <a:latin typeface="微软雅黑"/>
                <a:ea typeface="微软雅黑"/>
                <a:cs typeface="+mn-ea"/>
                <a:sym typeface="+mn-lt"/>
              </a:endParaRPr>
            </a:p>
          </p:txBody>
        </p:sp>
        <p:sp>
          <p:nvSpPr>
            <p:cNvPr id="25" name="椭圆 24"/>
            <p:cNvSpPr/>
            <p:nvPr/>
          </p:nvSpPr>
          <p:spPr>
            <a:xfrm>
              <a:off x="6462700" y="2021750"/>
              <a:ext cx="282576" cy="282576"/>
            </a:xfrm>
            <a:prstGeom prst="ellipse">
              <a:avLst/>
            </a:prstGeom>
            <a:solidFill>
              <a:srgbClr val="557979">
                <a:alpha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微软雅黑"/>
                <a:ea typeface="微软雅黑"/>
                <a:cs typeface="+mn-ea"/>
                <a:sym typeface="+mn-lt"/>
              </a:endParaRPr>
            </a:p>
          </p:txBody>
        </p:sp>
      </p:grpSp>
      <p:sp>
        <p:nvSpPr>
          <p:cNvPr id="27" name="文本框 26"/>
          <p:cNvSpPr txBox="1"/>
          <p:nvPr/>
        </p:nvSpPr>
        <p:spPr>
          <a:xfrm>
            <a:off x="818414" y="266505"/>
            <a:ext cx="2911243" cy="646331"/>
          </a:xfrm>
          <a:prstGeom prst="rect">
            <a:avLst/>
          </a:prstGeom>
          <a:noFill/>
        </p:spPr>
        <p:txBody>
          <a:bodyPr wrap="square" rtlCol="0">
            <a:spAutoFit/>
            <a:scene3d>
              <a:camera prst="orthographicFront"/>
              <a:lightRig rig="threePt" dir="t"/>
            </a:scene3d>
            <a:sp3d contourW="12700"/>
          </a:bodyPr>
          <a:lstStyle/>
          <a:p>
            <a:pPr algn="ctr"/>
            <a:r>
              <a:rPr lang="zh-CN" altLang="en-US" sz="3600" b="1" dirty="0" smtClean="0">
                <a:solidFill>
                  <a:srgbClr val="557979"/>
                </a:solidFill>
                <a:latin typeface="微软雅黑"/>
                <a:ea typeface="微软雅黑"/>
                <a:cs typeface="+mn-ea"/>
                <a:sym typeface="+mn-lt"/>
              </a:rPr>
              <a:t>组员分工</a:t>
            </a:r>
            <a:endParaRPr lang="zh-CN" altLang="en-US" sz="3600" b="1" dirty="0">
              <a:solidFill>
                <a:srgbClr val="557979"/>
              </a:solidFill>
              <a:latin typeface="微软雅黑"/>
              <a:ea typeface="微软雅黑"/>
              <a:cs typeface="+mn-ea"/>
              <a:sym typeface="+mn-lt"/>
            </a:endParaRPr>
          </a:p>
        </p:txBody>
      </p:sp>
      <p:sp>
        <p:nvSpPr>
          <p:cNvPr id="28" name="矩形 27"/>
          <p:cNvSpPr/>
          <p:nvPr/>
        </p:nvSpPr>
        <p:spPr>
          <a:xfrm>
            <a:off x="575188" y="1004469"/>
            <a:ext cx="2358512" cy="801539"/>
          </a:xfrm>
          <a:prstGeom prst="rect">
            <a:avLst/>
          </a:prstGeom>
          <a:solidFill>
            <a:srgbClr val="5579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65000"/>
                  <a:lumOff val="35000"/>
                </a:prstClr>
              </a:solidFill>
              <a:effectLst/>
              <a:uLnTx/>
              <a:uFillTx/>
              <a:latin typeface="微软雅黑"/>
              <a:ea typeface="微软雅黑"/>
              <a:cs typeface="+mn-ea"/>
              <a:sym typeface="+mn-lt"/>
            </a:endParaRPr>
          </a:p>
        </p:txBody>
      </p:sp>
      <p:sp>
        <p:nvSpPr>
          <p:cNvPr id="29" name="矩形 28"/>
          <p:cNvSpPr/>
          <p:nvPr/>
        </p:nvSpPr>
        <p:spPr>
          <a:xfrm flipV="1">
            <a:off x="575187" y="2097918"/>
            <a:ext cx="2355187" cy="683316"/>
          </a:xfrm>
          <a:prstGeom prst="rect">
            <a:avLst/>
          </a:prstGeom>
          <a:solidFill>
            <a:srgbClr val="7EA19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prstClr val="black">
                  <a:lumMod val="65000"/>
                  <a:lumOff val="35000"/>
                </a:prstClr>
              </a:solidFill>
              <a:effectLst/>
              <a:uLnTx/>
              <a:uFillTx/>
              <a:latin typeface="微软雅黑"/>
              <a:ea typeface="微软雅黑"/>
              <a:cs typeface="+mn-ea"/>
              <a:sym typeface="+mn-lt"/>
            </a:endParaRPr>
          </a:p>
        </p:txBody>
      </p:sp>
      <p:sp>
        <p:nvSpPr>
          <p:cNvPr id="30" name="矩形 29"/>
          <p:cNvSpPr/>
          <p:nvPr/>
        </p:nvSpPr>
        <p:spPr>
          <a:xfrm>
            <a:off x="575187" y="2958119"/>
            <a:ext cx="2321339" cy="701539"/>
          </a:xfrm>
          <a:prstGeom prst="rect">
            <a:avLst/>
          </a:prstGeom>
          <a:solidFill>
            <a:srgbClr val="5579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65000"/>
                  <a:lumOff val="35000"/>
                </a:prstClr>
              </a:solidFill>
              <a:effectLst/>
              <a:uLnTx/>
              <a:uFillTx/>
              <a:latin typeface="微软雅黑"/>
              <a:ea typeface="微软雅黑"/>
              <a:cs typeface="+mn-ea"/>
              <a:sym typeface="+mn-lt"/>
            </a:endParaRPr>
          </a:p>
        </p:txBody>
      </p:sp>
      <p:sp>
        <p:nvSpPr>
          <p:cNvPr id="31" name="矩形 30"/>
          <p:cNvSpPr/>
          <p:nvPr/>
        </p:nvSpPr>
        <p:spPr>
          <a:xfrm flipV="1">
            <a:off x="575188" y="3836542"/>
            <a:ext cx="2320588" cy="709397"/>
          </a:xfrm>
          <a:prstGeom prst="rect">
            <a:avLst/>
          </a:prstGeom>
          <a:solidFill>
            <a:srgbClr val="7EA19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65000"/>
                  <a:lumOff val="35000"/>
                </a:prstClr>
              </a:solidFill>
              <a:effectLst/>
              <a:uLnTx/>
              <a:uFillTx/>
              <a:latin typeface="微软雅黑"/>
              <a:ea typeface="微软雅黑"/>
              <a:cs typeface="+mn-ea"/>
              <a:sym typeface="+mn-lt"/>
            </a:endParaRPr>
          </a:p>
        </p:txBody>
      </p:sp>
      <p:sp>
        <p:nvSpPr>
          <p:cNvPr id="32" name="矩形 31"/>
          <p:cNvSpPr/>
          <p:nvPr/>
        </p:nvSpPr>
        <p:spPr>
          <a:xfrm>
            <a:off x="575187" y="4781467"/>
            <a:ext cx="2305497" cy="755300"/>
          </a:xfrm>
          <a:prstGeom prst="rect">
            <a:avLst/>
          </a:prstGeom>
          <a:solidFill>
            <a:srgbClr val="55797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lumMod val="65000"/>
                  <a:lumOff val="35000"/>
                </a:prstClr>
              </a:solidFill>
              <a:effectLst/>
              <a:uLnTx/>
              <a:uFillTx/>
              <a:latin typeface="微软雅黑"/>
              <a:ea typeface="微软雅黑"/>
              <a:cs typeface="+mn-ea"/>
              <a:sym typeface="+mn-lt"/>
            </a:endParaRPr>
          </a:p>
        </p:txBody>
      </p:sp>
      <p:pic>
        <p:nvPicPr>
          <p:cNvPr id="33" name="图片 32"/>
          <p:cNvPicPr>
            <a:picLocks noChangeAspect="1"/>
          </p:cNvPicPr>
          <p:nvPr/>
        </p:nvPicPr>
        <p:blipFill>
          <a:blip r:embed="rId11"/>
          <a:stretch>
            <a:fillRect/>
          </a:stretch>
        </p:blipFill>
        <p:spPr>
          <a:xfrm>
            <a:off x="575187" y="5707816"/>
            <a:ext cx="2410901" cy="774451"/>
          </a:xfrm>
          <a:prstGeom prst="rect">
            <a:avLst/>
          </a:prstGeom>
        </p:spPr>
      </p:pic>
      <p:sp>
        <p:nvSpPr>
          <p:cNvPr id="34" name="文本框 33"/>
          <p:cNvSpPr txBox="1"/>
          <p:nvPr/>
        </p:nvSpPr>
        <p:spPr>
          <a:xfrm>
            <a:off x="749854" y="1018668"/>
            <a:ext cx="2085865" cy="830997"/>
          </a:xfrm>
          <a:prstGeom prst="rect">
            <a:avLst/>
          </a:prstGeom>
          <a:noFill/>
        </p:spPr>
        <p:txBody>
          <a:bodyPr wrap="square" rtlCol="0">
            <a:spAutoFit/>
          </a:bodyPr>
          <a:lstStyle/>
          <a:p>
            <a:r>
              <a:rPr lang="zh-CN" altLang="en-US" sz="2400" b="1" dirty="0" smtClean="0">
                <a:latin typeface="微软雅黑"/>
                <a:ea typeface="微软雅黑"/>
              </a:rPr>
              <a:t>      王颖</a:t>
            </a:r>
            <a:r>
              <a:rPr lang="en-US" altLang="zh-CN" sz="2400" b="1" dirty="0" smtClean="0">
                <a:latin typeface="微软雅黑"/>
                <a:ea typeface="微软雅黑"/>
              </a:rPr>
              <a:t>2107224085</a:t>
            </a:r>
            <a:endParaRPr lang="zh-CN" altLang="en-US" sz="2400" b="1" dirty="0">
              <a:latin typeface="微软雅黑"/>
              <a:ea typeface="微软雅黑"/>
            </a:endParaRPr>
          </a:p>
        </p:txBody>
      </p:sp>
      <p:sp>
        <p:nvSpPr>
          <p:cNvPr id="35" name="文本框 34"/>
          <p:cNvSpPr txBox="1"/>
          <p:nvPr/>
        </p:nvSpPr>
        <p:spPr>
          <a:xfrm>
            <a:off x="691797" y="5682135"/>
            <a:ext cx="2104064" cy="830997"/>
          </a:xfrm>
          <a:prstGeom prst="rect">
            <a:avLst/>
          </a:prstGeom>
          <a:noFill/>
        </p:spPr>
        <p:txBody>
          <a:bodyPr wrap="square" rtlCol="0">
            <a:spAutoFit/>
          </a:bodyPr>
          <a:lstStyle/>
          <a:p>
            <a:r>
              <a:rPr lang="zh-CN" altLang="en-US" sz="2400" dirty="0" smtClean="0">
                <a:solidFill>
                  <a:srgbClr val="F9F8F5"/>
                </a:solidFill>
                <a:latin typeface="微软雅黑"/>
                <a:ea typeface="微软雅黑"/>
              </a:rPr>
              <a:t>     </a:t>
            </a:r>
            <a:r>
              <a:rPr lang="zh-CN" altLang="en-US" sz="2400" b="1" dirty="0" smtClean="0">
                <a:latin typeface="微软雅黑"/>
                <a:ea typeface="微软雅黑"/>
              </a:rPr>
              <a:t>王嘉依</a:t>
            </a:r>
            <a:r>
              <a:rPr lang="en-US" altLang="zh-CN" sz="2400" b="1" dirty="0" smtClean="0">
                <a:latin typeface="微软雅黑"/>
                <a:ea typeface="微软雅黑"/>
              </a:rPr>
              <a:t>2107224101</a:t>
            </a:r>
          </a:p>
        </p:txBody>
      </p:sp>
      <p:sp>
        <p:nvSpPr>
          <p:cNvPr id="36" name="文本框 35"/>
          <p:cNvSpPr txBox="1"/>
          <p:nvPr/>
        </p:nvSpPr>
        <p:spPr>
          <a:xfrm>
            <a:off x="687141" y="4716988"/>
            <a:ext cx="2409372" cy="830997"/>
          </a:xfrm>
          <a:prstGeom prst="rect">
            <a:avLst/>
          </a:prstGeom>
          <a:noFill/>
        </p:spPr>
        <p:txBody>
          <a:bodyPr wrap="square" rtlCol="0">
            <a:spAutoFit/>
          </a:bodyPr>
          <a:lstStyle/>
          <a:p>
            <a:r>
              <a:rPr lang="zh-CN" altLang="en-US" sz="2400" dirty="0" smtClean="0">
                <a:latin typeface="微软雅黑"/>
                <a:ea typeface="微软雅黑"/>
              </a:rPr>
              <a:t>      </a:t>
            </a:r>
            <a:r>
              <a:rPr lang="zh-CN" altLang="en-US" sz="2400" b="1" dirty="0" smtClean="0">
                <a:latin typeface="微软雅黑"/>
                <a:ea typeface="微软雅黑"/>
              </a:rPr>
              <a:t>王月</a:t>
            </a:r>
            <a:endParaRPr lang="en-US" altLang="zh-CN" sz="2400" b="1" dirty="0" smtClean="0">
              <a:latin typeface="微软雅黑"/>
              <a:ea typeface="微软雅黑"/>
            </a:endParaRPr>
          </a:p>
          <a:p>
            <a:r>
              <a:rPr lang="en-US" altLang="zh-CN" sz="2400" b="1" dirty="0" smtClean="0">
                <a:latin typeface="微软雅黑"/>
                <a:ea typeface="微软雅黑"/>
              </a:rPr>
              <a:t>2107224097</a:t>
            </a:r>
            <a:endParaRPr lang="zh-CN" altLang="en-US" sz="2400" b="1" dirty="0">
              <a:latin typeface="微软雅黑"/>
              <a:ea typeface="微软雅黑"/>
            </a:endParaRPr>
          </a:p>
        </p:txBody>
      </p:sp>
      <p:sp>
        <p:nvSpPr>
          <p:cNvPr id="37" name="文本框 36"/>
          <p:cNvSpPr txBox="1"/>
          <p:nvPr/>
        </p:nvSpPr>
        <p:spPr>
          <a:xfrm>
            <a:off x="709844" y="2034877"/>
            <a:ext cx="2155665" cy="830997"/>
          </a:xfrm>
          <a:prstGeom prst="rect">
            <a:avLst/>
          </a:prstGeom>
          <a:noFill/>
        </p:spPr>
        <p:txBody>
          <a:bodyPr wrap="square" rtlCol="0">
            <a:spAutoFit/>
          </a:bodyPr>
          <a:lstStyle/>
          <a:p>
            <a:r>
              <a:rPr lang="zh-CN" altLang="en-US" sz="2400" b="1" dirty="0" smtClean="0">
                <a:latin typeface="微软雅黑"/>
                <a:ea typeface="微软雅黑"/>
              </a:rPr>
              <a:t>     陈奕君</a:t>
            </a:r>
            <a:endParaRPr lang="en-US" altLang="zh-CN" sz="2400" b="1" dirty="0" smtClean="0">
              <a:latin typeface="微软雅黑"/>
              <a:ea typeface="微软雅黑"/>
            </a:endParaRPr>
          </a:p>
          <a:p>
            <a:r>
              <a:rPr lang="en-US" altLang="zh-CN" sz="2400" b="1" dirty="0" smtClean="0">
                <a:latin typeface="微软雅黑"/>
                <a:ea typeface="微软雅黑"/>
              </a:rPr>
              <a:t>2107224059</a:t>
            </a:r>
            <a:endParaRPr lang="zh-CN" altLang="en-US" sz="2400" b="1" dirty="0">
              <a:latin typeface="微软雅黑"/>
              <a:ea typeface="微软雅黑"/>
            </a:endParaRPr>
          </a:p>
        </p:txBody>
      </p:sp>
      <p:sp>
        <p:nvSpPr>
          <p:cNvPr id="38" name="文本框 37"/>
          <p:cNvSpPr txBox="1"/>
          <p:nvPr/>
        </p:nvSpPr>
        <p:spPr>
          <a:xfrm>
            <a:off x="635470" y="3767033"/>
            <a:ext cx="2304411" cy="830997"/>
          </a:xfrm>
          <a:prstGeom prst="rect">
            <a:avLst/>
          </a:prstGeom>
          <a:noFill/>
        </p:spPr>
        <p:txBody>
          <a:bodyPr wrap="square" rtlCol="0">
            <a:spAutoFit/>
          </a:bodyPr>
          <a:lstStyle/>
          <a:p>
            <a:r>
              <a:rPr lang="zh-CN" altLang="en-US" sz="2400" b="1" dirty="0" smtClean="0">
                <a:latin typeface="微软雅黑"/>
                <a:ea typeface="微软雅黑"/>
              </a:rPr>
              <a:t>     陶奕帆</a:t>
            </a:r>
            <a:endParaRPr lang="en-US" altLang="zh-CN" sz="2400" b="1" dirty="0" smtClean="0">
              <a:latin typeface="微软雅黑"/>
              <a:ea typeface="微软雅黑"/>
            </a:endParaRPr>
          </a:p>
          <a:p>
            <a:r>
              <a:rPr lang="en-US" altLang="zh-CN" sz="2400" b="1" dirty="0" smtClean="0">
                <a:latin typeface="微软雅黑"/>
                <a:ea typeface="微软雅黑"/>
              </a:rPr>
              <a:t>2107224035</a:t>
            </a:r>
            <a:endParaRPr lang="zh-CN" altLang="en-US" sz="2400" b="1" dirty="0">
              <a:latin typeface="微软雅黑"/>
              <a:ea typeface="微软雅黑"/>
            </a:endParaRPr>
          </a:p>
        </p:txBody>
      </p:sp>
      <p:sp>
        <p:nvSpPr>
          <p:cNvPr id="39" name="文本框 38"/>
          <p:cNvSpPr txBox="1"/>
          <p:nvPr/>
        </p:nvSpPr>
        <p:spPr>
          <a:xfrm>
            <a:off x="669990" y="2905671"/>
            <a:ext cx="2130983" cy="830997"/>
          </a:xfrm>
          <a:prstGeom prst="rect">
            <a:avLst/>
          </a:prstGeom>
          <a:noFill/>
        </p:spPr>
        <p:txBody>
          <a:bodyPr wrap="square" rtlCol="0">
            <a:spAutoFit/>
          </a:bodyPr>
          <a:lstStyle/>
          <a:p>
            <a:r>
              <a:rPr lang="zh-CN" altLang="en-US" sz="2400" dirty="0" smtClean="0">
                <a:solidFill>
                  <a:srgbClr val="F9F8F5"/>
                </a:solidFill>
                <a:latin typeface="微软雅黑"/>
                <a:ea typeface="微软雅黑"/>
              </a:rPr>
              <a:t>     </a:t>
            </a:r>
            <a:r>
              <a:rPr lang="zh-CN" altLang="en-US" sz="2400" b="1" dirty="0" smtClean="0">
                <a:latin typeface="微软雅黑"/>
                <a:ea typeface="微软雅黑"/>
              </a:rPr>
              <a:t>焦娅桐</a:t>
            </a:r>
            <a:endParaRPr lang="en-US" altLang="zh-CN" sz="2400" b="1" dirty="0" smtClean="0">
              <a:latin typeface="微软雅黑"/>
              <a:ea typeface="微软雅黑"/>
            </a:endParaRPr>
          </a:p>
          <a:p>
            <a:r>
              <a:rPr lang="en-US" altLang="zh-CN" sz="2400" b="1" dirty="0" smtClean="0">
                <a:latin typeface="微软雅黑"/>
                <a:ea typeface="微软雅黑"/>
              </a:rPr>
              <a:t>2107224061</a:t>
            </a:r>
            <a:endParaRPr lang="zh-CN" altLang="en-US" sz="2400" b="1" dirty="0">
              <a:latin typeface="微软雅黑"/>
              <a:ea typeface="微软雅黑"/>
            </a:endParaRPr>
          </a:p>
        </p:txBody>
      </p:sp>
      <p:sp>
        <p:nvSpPr>
          <p:cNvPr id="40" name="文本框 39"/>
          <p:cNvSpPr txBox="1"/>
          <p:nvPr/>
        </p:nvSpPr>
        <p:spPr>
          <a:xfrm>
            <a:off x="3497529" y="1147522"/>
            <a:ext cx="6933490" cy="584775"/>
          </a:xfrm>
          <a:prstGeom prst="rect">
            <a:avLst/>
          </a:prstGeom>
          <a:noFill/>
        </p:spPr>
        <p:txBody>
          <a:bodyPr wrap="square" rtlCol="0">
            <a:spAutoFit/>
          </a:bodyPr>
          <a:lstStyle/>
          <a:p>
            <a:r>
              <a:rPr lang="en-US" altLang="zh-CN" sz="3200" b="1" dirty="0" smtClean="0">
                <a:solidFill>
                  <a:prstClr val="black"/>
                </a:solidFill>
                <a:latin typeface="微软雅黑"/>
                <a:ea typeface="微软雅黑"/>
              </a:rPr>
              <a:t>PPT</a:t>
            </a:r>
            <a:r>
              <a:rPr lang="zh-CN" altLang="en-US" sz="3200" b="1" dirty="0" smtClean="0">
                <a:solidFill>
                  <a:prstClr val="black"/>
                </a:solidFill>
                <a:latin typeface="微软雅黑"/>
                <a:ea typeface="微软雅黑"/>
              </a:rPr>
              <a:t>制作、资料的收集与</a:t>
            </a:r>
            <a:r>
              <a:rPr lang="zh-CN" altLang="en-US" sz="3200" b="1" dirty="0">
                <a:solidFill>
                  <a:prstClr val="black"/>
                </a:solidFill>
                <a:latin typeface="微软雅黑"/>
                <a:ea typeface="微软雅黑"/>
              </a:rPr>
              <a:t>汇总</a:t>
            </a:r>
          </a:p>
        </p:txBody>
      </p:sp>
      <p:sp>
        <p:nvSpPr>
          <p:cNvPr id="41" name="文本框 40"/>
          <p:cNvSpPr txBox="1"/>
          <p:nvPr/>
        </p:nvSpPr>
        <p:spPr>
          <a:xfrm>
            <a:off x="3497529" y="2141197"/>
            <a:ext cx="6442935" cy="584775"/>
          </a:xfrm>
          <a:prstGeom prst="rect">
            <a:avLst/>
          </a:prstGeom>
          <a:noFill/>
        </p:spPr>
        <p:txBody>
          <a:bodyPr wrap="square" rtlCol="0">
            <a:spAutoFit/>
          </a:bodyPr>
          <a:lstStyle/>
          <a:p>
            <a:r>
              <a:rPr lang="zh-CN" altLang="en-US" sz="3200" b="1" dirty="0" smtClean="0">
                <a:latin typeface="微软雅黑"/>
                <a:ea typeface="微软雅黑"/>
              </a:rPr>
              <a:t>协商民主的含义</a:t>
            </a:r>
            <a:endParaRPr lang="zh-CN" altLang="en-US" sz="3200" b="1" dirty="0">
              <a:latin typeface="微软雅黑"/>
              <a:ea typeface="微软雅黑"/>
            </a:endParaRPr>
          </a:p>
        </p:txBody>
      </p:sp>
      <p:sp>
        <p:nvSpPr>
          <p:cNvPr id="42" name="文本框 41"/>
          <p:cNvSpPr txBox="1"/>
          <p:nvPr/>
        </p:nvSpPr>
        <p:spPr>
          <a:xfrm>
            <a:off x="3513865" y="3001359"/>
            <a:ext cx="5232400" cy="584775"/>
          </a:xfrm>
          <a:prstGeom prst="rect">
            <a:avLst/>
          </a:prstGeom>
          <a:noFill/>
        </p:spPr>
        <p:txBody>
          <a:bodyPr wrap="square" rtlCol="0">
            <a:spAutoFit/>
          </a:bodyPr>
          <a:lstStyle/>
          <a:p>
            <a:r>
              <a:rPr lang="zh-CN" altLang="en-US" sz="3200" b="1" dirty="0">
                <a:latin typeface="微软雅黑"/>
                <a:ea typeface="微软雅黑"/>
              </a:rPr>
              <a:t>协商</a:t>
            </a:r>
            <a:r>
              <a:rPr lang="zh-CN" altLang="en-US" sz="3200" b="1" dirty="0" smtClean="0">
                <a:latin typeface="微软雅黑"/>
                <a:ea typeface="微软雅黑"/>
              </a:rPr>
              <a:t>民主与民主协商</a:t>
            </a:r>
            <a:endParaRPr lang="zh-CN" altLang="en-US" sz="3200" b="1" dirty="0">
              <a:latin typeface="微软雅黑"/>
              <a:ea typeface="微软雅黑"/>
            </a:endParaRPr>
          </a:p>
        </p:txBody>
      </p:sp>
      <p:sp>
        <p:nvSpPr>
          <p:cNvPr id="43" name="文本框 42"/>
          <p:cNvSpPr txBox="1"/>
          <p:nvPr/>
        </p:nvSpPr>
        <p:spPr>
          <a:xfrm>
            <a:off x="3513865" y="3966607"/>
            <a:ext cx="5334000" cy="584775"/>
          </a:xfrm>
          <a:prstGeom prst="rect">
            <a:avLst/>
          </a:prstGeom>
          <a:noFill/>
        </p:spPr>
        <p:txBody>
          <a:bodyPr wrap="square" rtlCol="0">
            <a:spAutoFit/>
          </a:bodyPr>
          <a:lstStyle/>
          <a:p>
            <a:r>
              <a:rPr lang="zh-CN" altLang="en-US" sz="3200" b="1" dirty="0" smtClean="0">
                <a:solidFill>
                  <a:prstClr val="black"/>
                </a:solidFill>
                <a:latin typeface="微软雅黑"/>
                <a:ea typeface="微软雅黑"/>
              </a:rPr>
              <a:t>协商民主的优势</a:t>
            </a:r>
            <a:endParaRPr lang="zh-CN" altLang="en-US" sz="3200" b="1" dirty="0">
              <a:solidFill>
                <a:prstClr val="black"/>
              </a:solidFill>
              <a:latin typeface="微软雅黑"/>
              <a:ea typeface="微软雅黑"/>
            </a:endParaRPr>
          </a:p>
        </p:txBody>
      </p:sp>
      <p:sp>
        <p:nvSpPr>
          <p:cNvPr id="44" name="文本框 43"/>
          <p:cNvSpPr txBox="1"/>
          <p:nvPr/>
        </p:nvSpPr>
        <p:spPr>
          <a:xfrm>
            <a:off x="3513865" y="4866729"/>
            <a:ext cx="5452335" cy="584775"/>
          </a:xfrm>
          <a:prstGeom prst="rect">
            <a:avLst/>
          </a:prstGeom>
          <a:noFill/>
        </p:spPr>
        <p:txBody>
          <a:bodyPr wrap="square" rtlCol="0">
            <a:spAutoFit/>
          </a:bodyPr>
          <a:lstStyle/>
          <a:p>
            <a:r>
              <a:rPr lang="zh-CN" altLang="en-US" sz="3200" b="1" dirty="0" smtClean="0">
                <a:solidFill>
                  <a:prstClr val="black"/>
                </a:solidFill>
                <a:latin typeface="微软雅黑"/>
                <a:ea typeface="微软雅黑"/>
              </a:rPr>
              <a:t>协商民主的发展困境</a:t>
            </a:r>
            <a:endParaRPr lang="zh-CN" altLang="en-US" sz="3200" b="1" dirty="0">
              <a:solidFill>
                <a:prstClr val="black"/>
              </a:solidFill>
              <a:latin typeface="微软雅黑"/>
              <a:ea typeface="微软雅黑"/>
            </a:endParaRPr>
          </a:p>
        </p:txBody>
      </p:sp>
      <p:sp>
        <p:nvSpPr>
          <p:cNvPr id="45" name="文本框 44"/>
          <p:cNvSpPr txBox="1"/>
          <p:nvPr/>
        </p:nvSpPr>
        <p:spPr>
          <a:xfrm>
            <a:off x="3497529" y="5819312"/>
            <a:ext cx="5651500" cy="584775"/>
          </a:xfrm>
          <a:prstGeom prst="rect">
            <a:avLst/>
          </a:prstGeom>
          <a:noFill/>
        </p:spPr>
        <p:txBody>
          <a:bodyPr wrap="square" rtlCol="0">
            <a:spAutoFit/>
          </a:bodyPr>
          <a:lstStyle/>
          <a:p>
            <a:r>
              <a:rPr lang="zh-CN" altLang="en-US" sz="3200" b="1" dirty="0" smtClean="0">
                <a:solidFill>
                  <a:prstClr val="black"/>
                </a:solidFill>
                <a:latin typeface="微软雅黑"/>
                <a:ea typeface="微软雅黑"/>
              </a:rPr>
              <a:t>协商民主的发展方向</a:t>
            </a:r>
            <a:endParaRPr lang="zh-CN" altLang="en-US" sz="3200" b="1" dirty="0">
              <a:solidFill>
                <a:prstClr val="black"/>
              </a:solidFill>
              <a:latin typeface="微软雅黑"/>
              <a:ea typeface="微软雅黑"/>
            </a:endParaRPr>
          </a:p>
        </p:txBody>
      </p:sp>
    </p:spTree>
    <p:extLst>
      <p:ext uri="{BB962C8B-B14F-4D97-AF65-F5344CB8AC3E}">
        <p14:creationId xmlns:p14="http://schemas.microsoft.com/office/powerpoint/2010/main" val="1143036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0" y="0"/>
            <a:ext cx="12192000" cy="6858000"/>
          </a:xfrm>
          <a:prstGeom prst="rect">
            <a:avLst/>
          </a:prstGeom>
        </p:spPr>
      </p:pic>
      <p:pic>
        <p:nvPicPr>
          <p:cNvPr id="3" name="图片 2"/>
          <p:cNvPicPr>
            <a:picLocks noChangeAspect="1"/>
          </p:cNvPicPr>
          <p:nvPr/>
        </p:nvPicPr>
        <p:blipFill rotWithShape="1">
          <a:blip r:embed="rId7" cstate="print">
            <a:extLst>
              <a:ext uri="{28A0092B-C50C-407E-A947-70E740481C1C}">
                <a14:useLocalDpi xmlns:a14="http://schemas.microsoft.com/office/drawing/2010/main" val="0"/>
              </a:ext>
            </a:extLst>
          </a:blip>
          <a:srcRect l="361" t="68575" r="63706" b="14444"/>
          <a:stretch/>
        </p:blipFill>
        <p:spPr>
          <a:xfrm rot="16200000" flipV="1">
            <a:off x="-886249" y="5068781"/>
            <a:ext cx="2675467" cy="902970"/>
          </a:xfrm>
          <a:prstGeom prst="rect">
            <a:avLst/>
          </a:prstGeom>
        </p:spPr>
      </p:pic>
      <p:pic>
        <p:nvPicPr>
          <p:cNvPr id="4" name="图片 3"/>
          <p:cNvPicPr>
            <a:picLocks noChangeAspect="1"/>
          </p:cNvPicPr>
          <p:nvPr/>
        </p:nvPicPr>
        <p:blipFill rotWithShape="1">
          <a:blip r:embed="rId8" cstate="print">
            <a:extLst>
              <a:ext uri="{28A0092B-C50C-407E-A947-70E740481C1C}">
                <a14:useLocalDpi xmlns:a14="http://schemas.microsoft.com/office/drawing/2010/main" val="0"/>
              </a:ext>
            </a:extLst>
          </a:blip>
          <a:srcRect l="46473" t="51481" r="10059" b="14444"/>
          <a:stretch/>
        </p:blipFill>
        <p:spPr>
          <a:xfrm>
            <a:off x="8017934" y="5832096"/>
            <a:ext cx="4174066" cy="1025903"/>
          </a:xfrm>
          <a:prstGeom prst="rect">
            <a:avLst/>
          </a:prstGeom>
        </p:spPr>
      </p:pic>
      <p:pic>
        <p:nvPicPr>
          <p:cNvPr id="5" name="图片 4"/>
          <p:cNvPicPr>
            <a:picLocks noChangeAspect="1"/>
          </p:cNvPicPr>
          <p:nvPr/>
        </p:nvPicPr>
        <p:blipFill rotWithShape="1">
          <a:blip r:embed="rId9" cstate="print">
            <a:extLst>
              <a:ext uri="{28A0092B-C50C-407E-A947-70E740481C1C}">
                <a14:useLocalDpi xmlns:a14="http://schemas.microsoft.com/office/drawing/2010/main" val="0"/>
              </a:ext>
            </a:extLst>
          </a:blip>
          <a:srcRect l="39605" t="9259" r="10059" b="70238"/>
          <a:stretch/>
        </p:blipFill>
        <p:spPr>
          <a:xfrm>
            <a:off x="7358332" y="0"/>
            <a:ext cx="4833668" cy="973667"/>
          </a:xfrm>
          <a:prstGeom prst="rect">
            <a:avLst/>
          </a:prstGeom>
        </p:spPr>
      </p:pic>
      <p:pic>
        <p:nvPicPr>
          <p:cNvPr id="6" name="图片 5"/>
          <p:cNvPicPr>
            <a:picLocks noChangeAspect="1"/>
          </p:cNvPicPr>
          <p:nvPr/>
        </p:nvPicPr>
        <p:blipFill rotWithShape="1">
          <a:blip r:embed="rId10" cstate="print">
            <a:extLst>
              <a:ext uri="{28A0092B-C50C-407E-A947-70E740481C1C}">
                <a14:useLocalDpi xmlns:a14="http://schemas.microsoft.com/office/drawing/2010/main" val="0"/>
              </a:ext>
            </a:extLst>
          </a:blip>
          <a:srcRect l="43211" t="45679" r="11823" b="2346"/>
          <a:stretch/>
        </p:blipFill>
        <p:spPr>
          <a:xfrm>
            <a:off x="10146079" y="5430666"/>
            <a:ext cx="2215365" cy="1828762"/>
          </a:xfrm>
          <a:prstGeom prst="rect">
            <a:avLst/>
          </a:prstGeom>
        </p:spPr>
      </p:pic>
      <p:pic>
        <p:nvPicPr>
          <p:cNvPr id="7" name="图片 6"/>
          <p:cNvPicPr>
            <a:picLocks noChangeAspect="1"/>
          </p:cNvPicPr>
          <p:nvPr/>
        </p:nvPicPr>
        <p:blipFill rotWithShape="1">
          <a:blip r:embed="rId11" cstate="print">
            <a:extLst>
              <a:ext uri="{28A0092B-C50C-407E-A947-70E740481C1C}">
                <a14:useLocalDpi xmlns:a14="http://schemas.microsoft.com/office/drawing/2010/main" val="0"/>
              </a:ext>
            </a:extLst>
          </a:blip>
          <a:srcRect l="60452" t="23934" r="23109" b="59136"/>
          <a:stretch/>
        </p:blipFill>
        <p:spPr>
          <a:xfrm rot="5400000">
            <a:off x="322393" y="6348141"/>
            <a:ext cx="751743" cy="552891"/>
          </a:xfrm>
          <a:prstGeom prst="rect">
            <a:avLst/>
          </a:prstGeom>
        </p:spPr>
      </p:pic>
      <p:pic>
        <p:nvPicPr>
          <p:cNvPr id="8" name="图片 7"/>
          <p:cNvPicPr>
            <a:picLocks noChangeAspect="1"/>
          </p:cNvPicPr>
          <p:nvPr/>
        </p:nvPicPr>
        <p:blipFill rotWithShape="1">
          <a:blip r:embed="rId12" cstate="print">
            <a:extLst>
              <a:ext uri="{28A0092B-C50C-407E-A947-70E740481C1C}">
                <a14:useLocalDpi xmlns:a14="http://schemas.microsoft.com/office/drawing/2010/main" val="0"/>
              </a:ext>
            </a:extLst>
          </a:blip>
          <a:srcRect l="11117" t="18148" r="72660" b="62222"/>
          <a:stretch/>
        </p:blipFill>
        <p:spPr>
          <a:xfrm rot="9156158">
            <a:off x="9580307" y="6468402"/>
            <a:ext cx="899101" cy="776941"/>
          </a:xfrm>
          <a:prstGeom prst="rect">
            <a:avLst/>
          </a:prstGeom>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l="25910" t="72879" r="52943" b="6698"/>
          <a:stretch/>
        </p:blipFill>
        <p:spPr>
          <a:xfrm flipH="1">
            <a:off x="-1" y="0"/>
            <a:ext cx="1571424" cy="1083893"/>
          </a:xfrm>
          <a:prstGeom prst="rect">
            <a:avLst/>
          </a:prstGeom>
        </p:spPr>
      </p:pic>
      <p:pic>
        <p:nvPicPr>
          <p:cNvPr id="20" name="图片 19"/>
          <p:cNvPicPr>
            <a:picLocks noChangeAspect="1"/>
          </p:cNvPicPr>
          <p:nvPr/>
        </p:nvPicPr>
        <p:blipFill rotWithShape="1">
          <a:blip r:embed="rId14" cstate="print">
            <a:extLst>
              <a:ext uri="{28A0092B-C50C-407E-A947-70E740481C1C}">
                <a14:useLocalDpi xmlns:a14="http://schemas.microsoft.com/office/drawing/2010/main" val="0"/>
              </a:ext>
            </a:extLst>
          </a:blip>
          <a:srcRect l="84490" t="21351" r="6806" b="63135"/>
          <a:stretch/>
        </p:blipFill>
        <p:spPr>
          <a:xfrm>
            <a:off x="-624123" y="551930"/>
            <a:ext cx="835817" cy="1063925"/>
          </a:xfrm>
          <a:prstGeom prst="rect">
            <a:avLst/>
          </a:prstGeom>
        </p:spPr>
      </p:pic>
      <p:sp>
        <p:nvSpPr>
          <p:cNvPr id="13" name="矩形 8">
            <a:extLst>
              <a:ext uri="{FF2B5EF4-FFF2-40B4-BE49-F238E27FC236}">
                <a16:creationId xmlns:a16="http://schemas.microsoft.com/office/drawing/2014/main" id="{F8DC07AB-9287-4847-AC0C-2A591A1B2FF5}"/>
              </a:ext>
            </a:extLst>
          </p:cNvPr>
          <p:cNvSpPr/>
          <p:nvPr>
            <p:custDataLst>
              <p:tags r:id="rId1"/>
            </p:custDataLst>
          </p:nvPr>
        </p:nvSpPr>
        <p:spPr>
          <a:xfrm>
            <a:off x="4920846" y="1159996"/>
            <a:ext cx="2375522" cy="830997"/>
          </a:xfrm>
          <a:prstGeom prst="rect">
            <a:avLst/>
          </a:prstGeom>
        </p:spPr>
        <p:txBody>
          <a:bodyPr wrap="square">
            <a:spAutoFit/>
          </a:bodyPr>
          <a:lstStyle/>
          <a:p>
            <a:pPr lvl="0" algn="ctr" defTabSz="685800">
              <a:defRPr/>
            </a:pPr>
            <a:r>
              <a:rPr lang="zh-CN" altLang="en-US" sz="4800" b="1" kern="0" dirty="0">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sym typeface="汉仪细等线简" panose="00020600040101010101" pitchFamily="18" charset="-122"/>
              </a:rPr>
              <a:t>目 录</a:t>
            </a:r>
            <a:endParaRPr lang="en-US" altLang="zh-CN" sz="4800" b="1" kern="0" dirty="0">
              <a:effectLst>
                <a:innerShdw blurRad="63500" dist="50800" dir="13500000">
                  <a:prstClr val="black">
                    <a:alpha val="50000"/>
                  </a:prstClr>
                </a:innerShdw>
              </a:effectLst>
              <a:latin typeface="汉仪中宋S" panose="00020600040101010101" pitchFamily="18" charset="-122"/>
              <a:ea typeface="汉仪中宋S" panose="00020600040101010101" pitchFamily="18" charset="-122"/>
              <a:sym typeface="汉仪细等线简" panose="00020600040101010101" pitchFamily="18" charset="-122"/>
            </a:endParaRPr>
          </a:p>
        </p:txBody>
      </p:sp>
      <p:sp>
        <p:nvSpPr>
          <p:cNvPr id="14" name="矩形 8">
            <a:extLst>
              <a:ext uri="{FF2B5EF4-FFF2-40B4-BE49-F238E27FC236}">
                <a16:creationId xmlns:a16="http://schemas.microsoft.com/office/drawing/2014/main" id="{CC522015-980D-4686-B4A2-65A700D18CCE}"/>
              </a:ext>
            </a:extLst>
          </p:cNvPr>
          <p:cNvSpPr/>
          <p:nvPr>
            <p:custDataLst>
              <p:tags r:id="rId2"/>
            </p:custDataLst>
          </p:nvPr>
        </p:nvSpPr>
        <p:spPr>
          <a:xfrm>
            <a:off x="5232403" y="1889254"/>
            <a:ext cx="1777123" cy="276999"/>
          </a:xfrm>
          <a:prstGeom prst="rect">
            <a:avLst/>
          </a:prstGeom>
        </p:spPr>
        <p:txBody>
          <a:bodyPr wrap="square">
            <a:spAutoFit/>
          </a:bodyPr>
          <a:lstStyle/>
          <a:p>
            <a:pPr lvl="0" algn="dist" defTabSz="685800">
              <a:defRPr/>
            </a:pPr>
            <a:r>
              <a:rPr lang="en-US" altLang="zh-CN" sz="1200" b="1" kern="0" dirty="0">
                <a:latin typeface="汉仪细等线简" panose="00020600040101010101" pitchFamily="18" charset="-122"/>
                <a:ea typeface="汉仪细等线简" panose="00020600040101010101" pitchFamily="18" charset="-122"/>
                <a:sym typeface="汉仪细等线简" panose="00020600040101010101" pitchFamily="18" charset="-122"/>
              </a:rPr>
              <a:t>CONTENTS</a:t>
            </a:r>
          </a:p>
        </p:txBody>
      </p:sp>
      <p:cxnSp>
        <p:nvCxnSpPr>
          <p:cNvPr id="16" name="直接连接符 15">
            <a:extLst>
              <a:ext uri="{FF2B5EF4-FFF2-40B4-BE49-F238E27FC236}">
                <a16:creationId xmlns:a16="http://schemas.microsoft.com/office/drawing/2014/main" id="{000972A1-15A6-4086-9DE1-EF1F5DF3461B}"/>
              </a:ext>
            </a:extLst>
          </p:cNvPr>
          <p:cNvCxnSpPr/>
          <p:nvPr/>
        </p:nvCxnSpPr>
        <p:spPr>
          <a:xfrm>
            <a:off x="5333682" y="2132466"/>
            <a:ext cx="1571367" cy="0"/>
          </a:xfrm>
          <a:prstGeom prst="line">
            <a:avLst/>
          </a:prstGeom>
          <a:ln w="12700">
            <a:solidFill>
              <a:srgbClr val="97713F"/>
            </a:solidFill>
            <a:prstDash val="lg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49E6C5EC-6BF7-4A60-A78F-7549B2BDC812}"/>
              </a:ext>
            </a:extLst>
          </p:cNvPr>
          <p:cNvSpPr txBox="1"/>
          <p:nvPr/>
        </p:nvSpPr>
        <p:spPr>
          <a:xfrm>
            <a:off x="2175209" y="2548134"/>
            <a:ext cx="3892412" cy="584775"/>
          </a:xfrm>
          <a:prstGeom prst="rect">
            <a:avLst/>
          </a:prstGeom>
          <a:noFill/>
        </p:spPr>
        <p:txBody>
          <a:bodyPr wrap="none" rtlCol="0">
            <a:spAutoFit/>
          </a:bodyPr>
          <a:lstStyle/>
          <a:p>
            <a:pPr lvl="0" defTabSz="609585">
              <a:defRPr/>
            </a:pPr>
            <a:r>
              <a:rPr kumimoji="1" lang="zh-CN" altLang="en-US" sz="3200" b="1"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一、</a:t>
            </a:r>
            <a:r>
              <a:rPr kumimoji="1" lang="zh-CN" altLang="en-US" sz="32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协商</a:t>
            </a:r>
            <a:r>
              <a:rPr kumimoji="1" lang="zh-CN" altLang="en-US" sz="3200" b="1"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民主的含义</a:t>
            </a:r>
            <a:endParaRPr kumimoji="1" lang="zh-CN" altLang="en-US" sz="32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endParaRPr>
          </a:p>
        </p:txBody>
      </p:sp>
      <p:sp>
        <p:nvSpPr>
          <p:cNvPr id="19" name="文本框 18">
            <a:extLst>
              <a:ext uri="{FF2B5EF4-FFF2-40B4-BE49-F238E27FC236}">
                <a16:creationId xmlns:a16="http://schemas.microsoft.com/office/drawing/2014/main" id="{8E7BF397-967F-4613-AEB8-FAFBAFF09986}"/>
              </a:ext>
            </a:extLst>
          </p:cNvPr>
          <p:cNvSpPr txBox="1"/>
          <p:nvPr/>
        </p:nvSpPr>
        <p:spPr>
          <a:xfrm>
            <a:off x="2175209" y="3847154"/>
            <a:ext cx="3892412" cy="584775"/>
          </a:xfrm>
          <a:prstGeom prst="rect">
            <a:avLst/>
          </a:prstGeom>
          <a:noFill/>
        </p:spPr>
        <p:txBody>
          <a:bodyPr wrap="none" rtlCol="0">
            <a:spAutoFit/>
          </a:bodyPr>
          <a:lstStyle/>
          <a:p>
            <a:pPr lvl="0" defTabSz="609585">
              <a:defRPr/>
            </a:pPr>
            <a:r>
              <a:rPr kumimoji="1" lang="zh-CN" altLang="en-US" sz="3200" b="1"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三、协商民主的优势</a:t>
            </a:r>
            <a:endParaRPr kumimoji="1" lang="zh-CN" altLang="en-US" sz="32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endParaRPr>
          </a:p>
        </p:txBody>
      </p:sp>
      <p:sp>
        <p:nvSpPr>
          <p:cNvPr id="24" name="文本框 23">
            <a:extLst>
              <a:ext uri="{FF2B5EF4-FFF2-40B4-BE49-F238E27FC236}">
                <a16:creationId xmlns:a16="http://schemas.microsoft.com/office/drawing/2014/main" id="{14641BD9-834C-4FEA-AE17-56C7F2FA58CF}"/>
              </a:ext>
            </a:extLst>
          </p:cNvPr>
          <p:cNvSpPr txBox="1"/>
          <p:nvPr/>
        </p:nvSpPr>
        <p:spPr>
          <a:xfrm>
            <a:off x="6668038" y="2566214"/>
            <a:ext cx="4716356" cy="584775"/>
          </a:xfrm>
          <a:prstGeom prst="rect">
            <a:avLst/>
          </a:prstGeom>
          <a:noFill/>
        </p:spPr>
        <p:txBody>
          <a:bodyPr wrap="none" rtlCol="0">
            <a:spAutoFit/>
          </a:bodyPr>
          <a:lstStyle/>
          <a:p>
            <a:pPr lvl="0" defTabSz="609585">
              <a:defRPr/>
            </a:pPr>
            <a:r>
              <a:rPr kumimoji="1" lang="zh-CN" altLang="en-US" sz="3200" b="1"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二、</a:t>
            </a:r>
            <a:r>
              <a:rPr kumimoji="1" lang="zh-CN" altLang="en-US" sz="32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协商民主</a:t>
            </a:r>
            <a:r>
              <a:rPr kumimoji="1" lang="zh-CN" altLang="en-US" sz="3200" b="1"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与民主协商</a:t>
            </a:r>
            <a:endParaRPr kumimoji="1" lang="zh-CN" altLang="en-US" sz="32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endParaRPr>
          </a:p>
        </p:txBody>
      </p:sp>
      <p:sp>
        <p:nvSpPr>
          <p:cNvPr id="26" name="文本框 25">
            <a:extLst>
              <a:ext uri="{FF2B5EF4-FFF2-40B4-BE49-F238E27FC236}">
                <a16:creationId xmlns:a16="http://schemas.microsoft.com/office/drawing/2014/main" id="{08B9F3C6-9AAE-4CB8-AB72-19A144216027}"/>
              </a:ext>
            </a:extLst>
          </p:cNvPr>
          <p:cNvSpPr txBox="1"/>
          <p:nvPr/>
        </p:nvSpPr>
        <p:spPr>
          <a:xfrm>
            <a:off x="6691744" y="3881204"/>
            <a:ext cx="4716356" cy="584775"/>
          </a:xfrm>
          <a:prstGeom prst="rect">
            <a:avLst/>
          </a:prstGeom>
          <a:noFill/>
        </p:spPr>
        <p:txBody>
          <a:bodyPr wrap="none" rtlCol="0">
            <a:spAutoFit/>
          </a:bodyPr>
          <a:lstStyle/>
          <a:p>
            <a:pPr lvl="0" defTabSz="609585">
              <a:defRPr/>
            </a:pPr>
            <a:r>
              <a:rPr kumimoji="1" lang="zh-CN" altLang="en-US" sz="3200" b="1"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四、协商民主的发展困境</a:t>
            </a:r>
            <a:endParaRPr kumimoji="1" lang="zh-CN" altLang="en-US" sz="32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endParaRPr>
          </a:p>
        </p:txBody>
      </p:sp>
      <p:sp>
        <p:nvSpPr>
          <p:cNvPr id="9" name="文本框 8"/>
          <p:cNvSpPr txBox="1"/>
          <p:nvPr/>
        </p:nvSpPr>
        <p:spPr>
          <a:xfrm>
            <a:off x="3747654" y="5046606"/>
            <a:ext cx="4936791" cy="584775"/>
          </a:xfrm>
          <a:prstGeom prst="rect">
            <a:avLst/>
          </a:prstGeom>
          <a:noFill/>
        </p:spPr>
        <p:txBody>
          <a:bodyPr wrap="square" rtlCol="0">
            <a:spAutoFit/>
          </a:bodyPr>
          <a:lstStyle/>
          <a:p>
            <a:r>
              <a:rPr lang="zh-CN" altLang="en-US" sz="3200" b="1" dirty="0" smtClean="0">
                <a:latin typeface="方正粗黑宋简体" panose="02000000000000000000" pitchFamily="2" charset="-122"/>
                <a:ea typeface="方正粗黑宋简体" panose="02000000000000000000" pitchFamily="2" charset="-122"/>
              </a:rPr>
              <a:t>五、协商民主的发展方向</a:t>
            </a:r>
            <a:endParaRPr lang="zh-CN" altLang="en-US" sz="3200" b="1"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956691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0" y="14514"/>
            <a:ext cx="12192000" cy="6858000"/>
          </a:xfrm>
          <a:prstGeom prst="rect">
            <a:avLst/>
          </a:prstGeom>
        </p:spPr>
      </p:pic>
      <p:pic>
        <p:nvPicPr>
          <p:cNvPr id="28" name="图片 27"/>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rot="13068237" flipH="1">
            <a:off x="108990" y="5954866"/>
            <a:ext cx="2011142" cy="2264920"/>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39605" t="9259" r="10059" b="70238"/>
          <a:stretch/>
        </p:blipFill>
        <p:spPr>
          <a:xfrm rot="5400000">
            <a:off x="9288332" y="3953204"/>
            <a:ext cx="4833668" cy="973667"/>
          </a:xfrm>
          <a:prstGeom prst="rect">
            <a:avLst/>
          </a:prstGeom>
        </p:spPr>
      </p:pic>
      <p:pic>
        <p:nvPicPr>
          <p:cNvPr id="3" name="图片 2"/>
          <p:cNvPicPr>
            <a:picLocks noChangeAspect="1"/>
          </p:cNvPicPr>
          <p:nvPr/>
        </p:nvPicPr>
        <p:blipFill rotWithShape="1">
          <a:blip r:embed="rId8" cstate="print">
            <a:extLst>
              <a:ext uri="{28A0092B-C50C-407E-A947-70E740481C1C}">
                <a14:useLocalDpi xmlns:a14="http://schemas.microsoft.com/office/drawing/2010/main" val="0"/>
              </a:ext>
            </a:extLst>
          </a:blip>
          <a:srcRect l="361" t="68575" r="63706" b="14444"/>
          <a:stretch/>
        </p:blipFill>
        <p:spPr>
          <a:xfrm rot="16200000" flipV="1">
            <a:off x="-886249" y="5068781"/>
            <a:ext cx="2675467" cy="902970"/>
          </a:xfrm>
          <a:prstGeom prst="rect">
            <a:avLst/>
          </a:prstGeom>
        </p:spPr>
      </p:pic>
      <p:pic>
        <p:nvPicPr>
          <p:cNvPr id="4" name="图片 3"/>
          <p:cNvPicPr>
            <a:picLocks noChangeAspect="1"/>
          </p:cNvPicPr>
          <p:nvPr/>
        </p:nvPicPr>
        <p:blipFill rotWithShape="1">
          <a:blip r:embed="rId9" cstate="print">
            <a:extLst>
              <a:ext uri="{28A0092B-C50C-407E-A947-70E740481C1C}">
                <a14:useLocalDpi xmlns:a14="http://schemas.microsoft.com/office/drawing/2010/main" val="0"/>
              </a:ext>
            </a:extLst>
          </a:blip>
          <a:srcRect l="46473" t="51481" r="10059" b="14444"/>
          <a:stretch/>
        </p:blipFill>
        <p:spPr>
          <a:xfrm>
            <a:off x="8017934" y="5832096"/>
            <a:ext cx="4174066" cy="1025903"/>
          </a:xfrm>
          <a:prstGeom prst="rect">
            <a:avLst/>
          </a:prstGeom>
        </p:spPr>
      </p:pic>
      <p:pic>
        <p:nvPicPr>
          <p:cNvPr id="6" name="图片 5"/>
          <p:cNvPicPr>
            <a:picLocks noChangeAspect="1"/>
          </p:cNvPicPr>
          <p:nvPr/>
        </p:nvPicPr>
        <p:blipFill rotWithShape="1">
          <a:blip r:embed="rId10" cstate="print">
            <a:extLst>
              <a:ext uri="{28A0092B-C50C-407E-A947-70E740481C1C}">
                <a14:useLocalDpi xmlns:a14="http://schemas.microsoft.com/office/drawing/2010/main" val="0"/>
              </a:ext>
            </a:extLst>
          </a:blip>
          <a:srcRect l="43211" t="45679" r="11823" b="2346"/>
          <a:stretch/>
        </p:blipFill>
        <p:spPr>
          <a:xfrm>
            <a:off x="10146079" y="5430666"/>
            <a:ext cx="2215365" cy="1828762"/>
          </a:xfrm>
          <a:prstGeom prst="rect">
            <a:avLst/>
          </a:prstGeom>
        </p:spPr>
      </p:pic>
      <p:pic>
        <p:nvPicPr>
          <p:cNvPr id="7" name="图片 6"/>
          <p:cNvPicPr>
            <a:picLocks noChangeAspect="1"/>
          </p:cNvPicPr>
          <p:nvPr/>
        </p:nvPicPr>
        <p:blipFill rotWithShape="1">
          <a:blip r:embed="rId11" cstate="print">
            <a:extLst>
              <a:ext uri="{28A0092B-C50C-407E-A947-70E740481C1C}">
                <a14:useLocalDpi xmlns:a14="http://schemas.microsoft.com/office/drawing/2010/main" val="0"/>
              </a:ext>
            </a:extLst>
          </a:blip>
          <a:srcRect l="60452" t="23934" r="23109" b="59136"/>
          <a:stretch/>
        </p:blipFill>
        <p:spPr>
          <a:xfrm rot="5400000">
            <a:off x="322393" y="6348141"/>
            <a:ext cx="751743" cy="552891"/>
          </a:xfrm>
          <a:prstGeom prst="rect">
            <a:avLst/>
          </a:prstGeom>
        </p:spPr>
      </p:pic>
      <p:pic>
        <p:nvPicPr>
          <p:cNvPr id="8" name="图片 7"/>
          <p:cNvPicPr>
            <a:picLocks noChangeAspect="1"/>
          </p:cNvPicPr>
          <p:nvPr/>
        </p:nvPicPr>
        <p:blipFill rotWithShape="1">
          <a:blip r:embed="rId12" cstate="print">
            <a:extLst>
              <a:ext uri="{28A0092B-C50C-407E-A947-70E740481C1C}">
                <a14:useLocalDpi xmlns:a14="http://schemas.microsoft.com/office/drawing/2010/main" val="0"/>
              </a:ext>
            </a:extLst>
          </a:blip>
          <a:srcRect l="11117" t="18148" r="72660" b="62222"/>
          <a:stretch/>
        </p:blipFill>
        <p:spPr>
          <a:xfrm rot="9156158">
            <a:off x="9580307" y="6468402"/>
            <a:ext cx="899101" cy="776941"/>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flipH="1">
            <a:off x="-1175016" y="2495572"/>
            <a:ext cx="2011142" cy="2264920"/>
          </a:xfrm>
          <a:prstGeom prst="rect">
            <a:avLst/>
          </a:prstGeom>
        </p:spPr>
      </p:pic>
      <p:pic>
        <p:nvPicPr>
          <p:cNvPr id="20" name="图片 19"/>
          <p:cNvPicPr>
            <a:picLocks noChangeAspect="1"/>
          </p:cNvPicPr>
          <p:nvPr/>
        </p:nvPicPr>
        <p:blipFill rotWithShape="1">
          <a:blip r:embed="rId13" cstate="print">
            <a:extLst>
              <a:ext uri="{28A0092B-C50C-407E-A947-70E740481C1C}">
                <a14:useLocalDpi xmlns:a14="http://schemas.microsoft.com/office/drawing/2010/main" val="0"/>
              </a:ext>
            </a:extLst>
          </a:blip>
          <a:srcRect l="84490" t="21351" r="6806" b="63135"/>
          <a:stretch/>
        </p:blipFill>
        <p:spPr>
          <a:xfrm>
            <a:off x="660068" y="6248715"/>
            <a:ext cx="835817" cy="1063925"/>
          </a:xfrm>
          <a:prstGeom prst="rect">
            <a:avLst/>
          </a:prstGeom>
        </p:spPr>
      </p:pic>
      <p:sp>
        <p:nvSpPr>
          <p:cNvPr id="13" name="矩形 8">
            <a:extLst>
              <a:ext uri="{FF2B5EF4-FFF2-40B4-BE49-F238E27FC236}">
                <a16:creationId xmlns:a16="http://schemas.microsoft.com/office/drawing/2014/main" id="{F8DC07AB-9287-4847-AC0C-2A591A1B2FF5}"/>
              </a:ext>
            </a:extLst>
          </p:cNvPr>
          <p:cNvSpPr/>
          <p:nvPr>
            <p:custDataLst>
              <p:tags r:id="rId1"/>
            </p:custDataLst>
          </p:nvPr>
        </p:nvSpPr>
        <p:spPr>
          <a:xfrm>
            <a:off x="4920846" y="1536513"/>
            <a:ext cx="2375522" cy="1107996"/>
          </a:xfrm>
          <a:prstGeom prst="rect">
            <a:avLst/>
          </a:prstGeom>
        </p:spPr>
        <p:txBody>
          <a:bodyPr wrap="square">
            <a:spAutoFit/>
          </a:bodyPr>
          <a:lstStyle/>
          <a:p>
            <a:pPr lvl="0" algn="ctr" defTabSz="685800">
              <a:defRPr/>
            </a:pPr>
            <a:r>
              <a:rPr lang="zh-CN" altLang="en-US" sz="6600" b="1"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rPr>
              <a:t>一</a:t>
            </a:r>
            <a:endParaRPr lang="en-US" altLang="zh-CN" sz="66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17" name="文本框 16">
            <a:extLst>
              <a:ext uri="{FF2B5EF4-FFF2-40B4-BE49-F238E27FC236}">
                <a16:creationId xmlns:a16="http://schemas.microsoft.com/office/drawing/2014/main" id="{49E6C5EC-6BF7-4A60-A78F-7549B2BDC812}"/>
              </a:ext>
            </a:extLst>
          </p:cNvPr>
          <p:cNvSpPr txBox="1"/>
          <p:nvPr/>
        </p:nvSpPr>
        <p:spPr>
          <a:xfrm>
            <a:off x="3321380" y="2564545"/>
            <a:ext cx="5570756" cy="1015663"/>
          </a:xfrm>
          <a:prstGeom prst="rect">
            <a:avLst/>
          </a:prstGeom>
          <a:noFill/>
        </p:spPr>
        <p:txBody>
          <a:bodyPr wrap="none" rtlCol="0">
            <a:spAutoFit/>
          </a:bodyPr>
          <a:lstStyle/>
          <a:p>
            <a:pPr lvl="0" algn="ctr" defTabSz="609585">
              <a:defRPr/>
            </a:pPr>
            <a:r>
              <a:rPr kumimoji="1" lang="zh-CN" altLang="en-US" sz="6000"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协商民主的含义</a:t>
            </a:r>
            <a:endParaRPr kumimoji="1" lang="zh-CN" altLang="en-US" sz="6000"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endParaRPr>
          </a:p>
        </p:txBody>
      </p:sp>
    </p:spTree>
    <p:extLst>
      <p:ext uri="{BB962C8B-B14F-4D97-AF65-F5344CB8AC3E}">
        <p14:creationId xmlns:p14="http://schemas.microsoft.com/office/powerpoint/2010/main" val="1598088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4916455" y="43572"/>
            <a:ext cx="2427872" cy="1044999"/>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zh-CN" altLang="en-US" kern="0">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48" name="矩形 47"/>
          <p:cNvSpPr/>
          <p:nvPr/>
        </p:nvSpPr>
        <p:spPr>
          <a:xfrm>
            <a:off x="1157235" y="43570"/>
            <a:ext cx="2427872" cy="104499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65000"/>
                  <a:lumOff val="35000"/>
                </a:schemeClr>
              </a:solidFill>
              <a:effectLst/>
              <a:uLnTx/>
              <a:uFillTx/>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49" name="矩形 48"/>
          <p:cNvSpPr/>
          <p:nvPr/>
        </p:nvSpPr>
        <p:spPr>
          <a:xfrm>
            <a:off x="8438561" y="43571"/>
            <a:ext cx="2427872" cy="1044999"/>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endParaRPr lang="zh-CN" altLang="en-US" kern="0">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grpSp>
        <p:nvGrpSpPr>
          <p:cNvPr id="50" name="组合 49"/>
          <p:cNvGrpSpPr/>
          <p:nvPr/>
        </p:nvGrpSpPr>
        <p:grpSpPr>
          <a:xfrm>
            <a:off x="4320299" y="5372940"/>
            <a:ext cx="846340" cy="846340"/>
            <a:chOff x="3413979" y="5100583"/>
            <a:chExt cx="853440" cy="853440"/>
          </a:xfrm>
          <a:effectLst>
            <a:outerShdw blurRad="50800" dist="38100" dir="2700000" algn="tl" rotWithShape="0">
              <a:prstClr val="black">
                <a:alpha val="40000"/>
              </a:prstClr>
            </a:outerShdw>
          </a:effectLst>
        </p:grpSpPr>
        <p:sp>
          <p:nvSpPr>
            <p:cNvPr id="51" name="椭圆 50"/>
            <p:cNvSpPr/>
            <p:nvPr/>
          </p:nvSpPr>
          <p:spPr>
            <a:xfrm>
              <a:off x="3413979" y="5100583"/>
              <a:ext cx="853440" cy="853440"/>
            </a:xfrm>
            <a:prstGeom prst="ellipse">
              <a:avLst/>
            </a:prstGeom>
            <a:solidFill>
              <a:srgbClr val="D8CF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50000"/>
                    <a:lumOff val="50000"/>
                  </a:schemeClr>
                </a:solidFill>
                <a:effectLst/>
                <a:uLnTx/>
                <a:uFillTx/>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52" name="Freeform 81"/>
            <p:cNvSpPr>
              <a:spLocks noChangeArrowheads="1"/>
            </p:cNvSpPr>
            <p:nvPr/>
          </p:nvSpPr>
          <p:spPr bwMode="auto">
            <a:xfrm>
              <a:off x="3622424" y="5333118"/>
              <a:ext cx="436550" cy="335206"/>
            </a:xfrm>
            <a:custGeom>
              <a:avLst/>
              <a:gdLst>
                <a:gd name="T0" fmla="*/ 131975 w 619"/>
                <a:gd name="T1" fmla="*/ 79795 h 472"/>
                <a:gd name="T2" fmla="*/ 131975 w 619"/>
                <a:gd name="T3" fmla="*/ 79795 h 472"/>
                <a:gd name="T4" fmla="*/ 105437 w 619"/>
                <a:gd name="T5" fmla="*/ 79795 h 472"/>
                <a:gd name="T6" fmla="*/ 116196 w 619"/>
                <a:gd name="T7" fmla="*/ 48021 h 472"/>
                <a:gd name="T8" fmla="*/ 110816 w 619"/>
                <a:gd name="T9" fmla="*/ 42605 h 472"/>
                <a:gd name="T10" fmla="*/ 100416 w 619"/>
                <a:gd name="T11" fmla="*/ 42605 h 472"/>
                <a:gd name="T12" fmla="*/ 84278 w 619"/>
                <a:gd name="T13" fmla="*/ 85211 h 472"/>
                <a:gd name="T14" fmla="*/ 84278 w 619"/>
                <a:gd name="T15" fmla="*/ 90626 h 472"/>
                <a:gd name="T16" fmla="*/ 89657 w 619"/>
                <a:gd name="T17" fmla="*/ 95681 h 472"/>
                <a:gd name="T18" fmla="*/ 121575 w 619"/>
                <a:gd name="T19" fmla="*/ 95681 h 472"/>
                <a:gd name="T20" fmla="*/ 105437 w 619"/>
                <a:gd name="T21" fmla="*/ 127455 h 472"/>
                <a:gd name="T22" fmla="*/ 105437 w 619"/>
                <a:gd name="T23" fmla="*/ 138287 h 472"/>
                <a:gd name="T24" fmla="*/ 116196 w 619"/>
                <a:gd name="T25" fmla="*/ 133232 h 472"/>
                <a:gd name="T26" fmla="*/ 136996 w 619"/>
                <a:gd name="T27" fmla="*/ 85211 h 472"/>
                <a:gd name="T28" fmla="*/ 131975 w 619"/>
                <a:gd name="T29" fmla="*/ 79795 h 472"/>
                <a:gd name="T30" fmla="*/ 158155 w 619"/>
                <a:gd name="T31" fmla="*/ 37189 h 472"/>
                <a:gd name="T32" fmla="*/ 158155 w 619"/>
                <a:gd name="T33" fmla="*/ 37189 h 472"/>
                <a:gd name="T34" fmla="*/ 105437 w 619"/>
                <a:gd name="T35" fmla="*/ 0 h 472"/>
                <a:gd name="T36" fmla="*/ 42318 w 619"/>
                <a:gd name="T37" fmla="*/ 58492 h 472"/>
                <a:gd name="T38" fmla="*/ 0 w 619"/>
                <a:gd name="T39" fmla="*/ 116984 h 472"/>
                <a:gd name="T40" fmla="*/ 52718 w 619"/>
                <a:gd name="T41" fmla="*/ 170060 h 472"/>
                <a:gd name="T42" fmla="*/ 153134 w 619"/>
                <a:gd name="T43" fmla="*/ 170060 h 472"/>
                <a:gd name="T44" fmla="*/ 221632 w 619"/>
                <a:gd name="T45" fmla="*/ 106513 h 472"/>
                <a:gd name="T46" fmla="*/ 158155 w 619"/>
                <a:gd name="T47" fmla="*/ 37189 h 472"/>
                <a:gd name="T48" fmla="*/ 153134 w 619"/>
                <a:gd name="T49" fmla="*/ 159589 h 472"/>
                <a:gd name="T50" fmla="*/ 153134 w 619"/>
                <a:gd name="T51" fmla="*/ 159589 h 472"/>
                <a:gd name="T52" fmla="*/ 52718 w 619"/>
                <a:gd name="T53" fmla="*/ 159589 h 472"/>
                <a:gd name="T54" fmla="*/ 10400 w 619"/>
                <a:gd name="T55" fmla="*/ 116984 h 472"/>
                <a:gd name="T56" fmla="*/ 52718 w 619"/>
                <a:gd name="T57" fmla="*/ 74379 h 472"/>
                <a:gd name="T58" fmla="*/ 105437 w 619"/>
                <a:gd name="T59" fmla="*/ 15887 h 472"/>
                <a:gd name="T60" fmla="*/ 147755 w 619"/>
                <a:gd name="T61" fmla="*/ 53437 h 472"/>
                <a:gd name="T62" fmla="*/ 211232 w 619"/>
                <a:gd name="T63" fmla="*/ 101097 h 472"/>
                <a:gd name="T64" fmla="*/ 153134 w 619"/>
                <a:gd name="T65" fmla="*/ 159589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368" y="221"/>
                  </a:moveTo>
                  <a:lnTo>
                    <a:pt x="368" y="221"/>
                  </a:lnTo>
                  <a:cubicBezTo>
                    <a:pt x="294" y="221"/>
                    <a:pt x="294" y="221"/>
                    <a:pt x="294" y="221"/>
                  </a:cubicBezTo>
                  <a:cubicBezTo>
                    <a:pt x="324" y="133"/>
                    <a:pt x="324" y="133"/>
                    <a:pt x="324" y="133"/>
                  </a:cubicBezTo>
                  <a:cubicBezTo>
                    <a:pt x="324" y="133"/>
                    <a:pt x="324" y="118"/>
                    <a:pt x="309" y="118"/>
                  </a:cubicBezTo>
                  <a:cubicBezTo>
                    <a:pt x="294" y="103"/>
                    <a:pt x="294" y="118"/>
                    <a:pt x="280" y="118"/>
                  </a:cubicBezTo>
                  <a:cubicBezTo>
                    <a:pt x="235" y="236"/>
                    <a:pt x="235" y="236"/>
                    <a:pt x="235" y="236"/>
                  </a:cubicBezTo>
                  <a:lnTo>
                    <a:pt x="235" y="251"/>
                  </a:lnTo>
                  <a:lnTo>
                    <a:pt x="250" y="265"/>
                  </a:lnTo>
                  <a:cubicBezTo>
                    <a:pt x="339" y="265"/>
                    <a:pt x="339" y="265"/>
                    <a:pt x="339" y="265"/>
                  </a:cubicBezTo>
                  <a:cubicBezTo>
                    <a:pt x="294" y="353"/>
                    <a:pt x="294" y="353"/>
                    <a:pt x="294" y="353"/>
                  </a:cubicBezTo>
                  <a:cubicBezTo>
                    <a:pt x="280" y="353"/>
                    <a:pt x="294" y="369"/>
                    <a:pt x="294" y="383"/>
                  </a:cubicBezTo>
                  <a:cubicBezTo>
                    <a:pt x="309" y="383"/>
                    <a:pt x="324" y="383"/>
                    <a:pt x="324" y="369"/>
                  </a:cubicBezTo>
                  <a:cubicBezTo>
                    <a:pt x="324" y="369"/>
                    <a:pt x="382" y="251"/>
                    <a:pt x="382" y="236"/>
                  </a:cubicBezTo>
                  <a:cubicBezTo>
                    <a:pt x="382" y="236"/>
                    <a:pt x="382" y="221"/>
                    <a:pt x="368" y="221"/>
                  </a:cubicBezTo>
                  <a:close/>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5"/>
                  </a:cubicBezTo>
                  <a:cubicBezTo>
                    <a:pt x="618" y="192"/>
                    <a:pt x="544"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7" y="89"/>
                    <a:pt x="412" y="148"/>
                  </a:cubicBezTo>
                  <a:cubicBezTo>
                    <a:pt x="515" y="133"/>
                    <a:pt x="574" y="221"/>
                    <a:pt x="589" y="280"/>
                  </a:cubicBezTo>
                  <a:cubicBezTo>
                    <a:pt x="589" y="369"/>
                    <a:pt x="500" y="442"/>
                    <a:pt x="427" y="442"/>
                  </a:cubicBezTo>
                  <a:close/>
                </a:path>
              </a:pathLst>
            </a:custGeom>
            <a:solidFill>
              <a:srgbClr val="FFFF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50000"/>
                    <a:lumOff val="50000"/>
                  </a:schemeClr>
                </a:solidFill>
                <a:effectLst/>
                <a:uLnTx/>
                <a:uFillTx/>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grpSp>
      <p:grpSp>
        <p:nvGrpSpPr>
          <p:cNvPr id="53" name="组合 52"/>
          <p:cNvGrpSpPr/>
          <p:nvPr/>
        </p:nvGrpSpPr>
        <p:grpSpPr>
          <a:xfrm>
            <a:off x="2738767" y="5360316"/>
            <a:ext cx="846340" cy="846340"/>
            <a:chOff x="2111412" y="5100583"/>
            <a:chExt cx="853440" cy="853440"/>
          </a:xfrm>
          <a:effectLst>
            <a:outerShdw blurRad="50800" dist="38100" dir="2700000" algn="tl" rotWithShape="0">
              <a:prstClr val="black">
                <a:alpha val="40000"/>
              </a:prstClr>
            </a:outerShdw>
          </a:effectLst>
        </p:grpSpPr>
        <p:sp>
          <p:nvSpPr>
            <p:cNvPr id="54" name="椭圆 53"/>
            <p:cNvSpPr/>
            <p:nvPr/>
          </p:nvSpPr>
          <p:spPr>
            <a:xfrm>
              <a:off x="2111412" y="5100583"/>
              <a:ext cx="853440" cy="853440"/>
            </a:xfrm>
            <a:prstGeom prst="ellipse">
              <a:avLst/>
            </a:prstGeom>
            <a:solidFill>
              <a:srgbClr val="F0CB8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50000"/>
                    <a:lumOff val="50000"/>
                  </a:schemeClr>
                </a:solidFill>
                <a:effectLst/>
                <a:uLnTx/>
                <a:uFillTx/>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55" name="Freeform 158"/>
            <p:cNvSpPr>
              <a:spLocks noChangeArrowheads="1"/>
            </p:cNvSpPr>
            <p:nvPr/>
          </p:nvSpPr>
          <p:spPr bwMode="auto">
            <a:xfrm>
              <a:off x="2309464" y="5329515"/>
              <a:ext cx="457336" cy="418360"/>
            </a:xfrm>
            <a:custGeom>
              <a:avLst/>
              <a:gdLst>
                <a:gd name="T0" fmla="*/ 184545 w 649"/>
                <a:gd name="T1" fmla="*/ 26677 h 590"/>
                <a:gd name="T2" fmla="*/ 184545 w 649"/>
                <a:gd name="T3" fmla="*/ 26677 h 590"/>
                <a:gd name="T4" fmla="*/ 158386 w 649"/>
                <a:gd name="T5" fmla="*/ 0 h 590"/>
                <a:gd name="T6" fmla="*/ 73818 w 649"/>
                <a:gd name="T7" fmla="*/ 0 h 590"/>
                <a:gd name="T8" fmla="*/ 47659 w 649"/>
                <a:gd name="T9" fmla="*/ 26677 h 590"/>
                <a:gd name="T10" fmla="*/ 5375 w 649"/>
                <a:gd name="T11" fmla="*/ 58402 h 590"/>
                <a:gd name="T12" fmla="*/ 47659 w 649"/>
                <a:gd name="T13" fmla="*/ 100941 h 590"/>
                <a:gd name="T14" fmla="*/ 52676 w 649"/>
                <a:gd name="T15" fmla="*/ 100941 h 590"/>
                <a:gd name="T16" fmla="*/ 110727 w 649"/>
                <a:gd name="T17" fmla="*/ 153935 h 590"/>
                <a:gd name="T18" fmla="*/ 110727 w 649"/>
                <a:gd name="T19" fmla="*/ 196474 h 590"/>
                <a:gd name="T20" fmla="*/ 89585 w 649"/>
                <a:gd name="T21" fmla="*/ 196474 h 590"/>
                <a:gd name="T22" fmla="*/ 79193 w 649"/>
                <a:gd name="T23" fmla="*/ 206929 h 590"/>
                <a:gd name="T24" fmla="*/ 89585 w 649"/>
                <a:gd name="T25" fmla="*/ 212336 h 590"/>
                <a:gd name="T26" fmla="*/ 142261 w 649"/>
                <a:gd name="T27" fmla="*/ 212336 h 590"/>
                <a:gd name="T28" fmla="*/ 153011 w 649"/>
                <a:gd name="T29" fmla="*/ 206929 h 590"/>
                <a:gd name="T30" fmla="*/ 142261 w 649"/>
                <a:gd name="T31" fmla="*/ 196474 h 590"/>
                <a:gd name="T32" fmla="*/ 121477 w 649"/>
                <a:gd name="T33" fmla="*/ 196474 h 590"/>
                <a:gd name="T34" fmla="*/ 121477 w 649"/>
                <a:gd name="T35" fmla="*/ 153935 h 590"/>
                <a:gd name="T36" fmla="*/ 179528 w 649"/>
                <a:gd name="T37" fmla="*/ 100941 h 590"/>
                <a:gd name="T38" fmla="*/ 184545 w 649"/>
                <a:gd name="T39" fmla="*/ 100941 h 590"/>
                <a:gd name="T40" fmla="*/ 226829 w 649"/>
                <a:gd name="T41" fmla="*/ 58402 h 590"/>
                <a:gd name="T42" fmla="*/ 184545 w 649"/>
                <a:gd name="T43" fmla="*/ 26677 h 590"/>
                <a:gd name="T44" fmla="*/ 47659 w 649"/>
                <a:gd name="T45" fmla="*/ 85079 h 590"/>
                <a:gd name="T46" fmla="*/ 47659 w 649"/>
                <a:gd name="T47" fmla="*/ 85079 h 590"/>
                <a:gd name="T48" fmla="*/ 15767 w 649"/>
                <a:gd name="T49" fmla="*/ 58402 h 590"/>
                <a:gd name="T50" fmla="*/ 47659 w 649"/>
                <a:gd name="T51" fmla="*/ 42539 h 590"/>
                <a:gd name="T52" fmla="*/ 47659 w 649"/>
                <a:gd name="T53" fmla="*/ 85079 h 590"/>
                <a:gd name="T54" fmla="*/ 174153 w 649"/>
                <a:gd name="T55" fmla="*/ 68856 h 590"/>
                <a:gd name="T56" fmla="*/ 174153 w 649"/>
                <a:gd name="T57" fmla="*/ 68856 h 590"/>
                <a:gd name="T58" fmla="*/ 116102 w 649"/>
                <a:gd name="T59" fmla="*/ 143480 h 590"/>
                <a:gd name="T60" fmla="*/ 58051 w 649"/>
                <a:gd name="T61" fmla="*/ 68856 h 590"/>
                <a:gd name="T62" fmla="*/ 58051 w 649"/>
                <a:gd name="T63" fmla="*/ 26677 h 590"/>
                <a:gd name="T64" fmla="*/ 73818 w 649"/>
                <a:gd name="T65" fmla="*/ 15862 h 590"/>
                <a:gd name="T66" fmla="*/ 158386 w 649"/>
                <a:gd name="T67" fmla="*/ 15862 h 590"/>
                <a:gd name="T68" fmla="*/ 174153 w 649"/>
                <a:gd name="T69" fmla="*/ 26677 h 590"/>
                <a:gd name="T70" fmla="*/ 174153 w 649"/>
                <a:gd name="T71" fmla="*/ 68856 h 590"/>
                <a:gd name="T72" fmla="*/ 184545 w 649"/>
                <a:gd name="T73" fmla="*/ 85079 h 590"/>
                <a:gd name="T74" fmla="*/ 184545 w 649"/>
                <a:gd name="T75" fmla="*/ 85079 h 590"/>
                <a:gd name="T76" fmla="*/ 184545 w 649"/>
                <a:gd name="T77" fmla="*/ 42539 h 590"/>
                <a:gd name="T78" fmla="*/ 216437 w 649"/>
                <a:gd name="T79" fmla="*/ 58402 h 590"/>
                <a:gd name="T80" fmla="*/ 184545 w 649"/>
                <a:gd name="T81" fmla="*/ 85079 h 5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rgbClr val="FFFF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50000"/>
                    <a:lumOff val="50000"/>
                  </a:schemeClr>
                </a:solidFill>
                <a:effectLst/>
                <a:uLnTx/>
                <a:uFillTx/>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grpSp>
      <p:grpSp>
        <p:nvGrpSpPr>
          <p:cNvPr id="56" name="组合 55"/>
          <p:cNvGrpSpPr/>
          <p:nvPr/>
        </p:nvGrpSpPr>
        <p:grpSpPr>
          <a:xfrm>
            <a:off x="1157235" y="5371613"/>
            <a:ext cx="846340" cy="846340"/>
            <a:chOff x="808845" y="5100583"/>
            <a:chExt cx="853440" cy="853440"/>
          </a:xfrm>
          <a:effectLst>
            <a:outerShdw blurRad="50800" dist="38100" dir="2700000" algn="tl" rotWithShape="0">
              <a:prstClr val="black">
                <a:alpha val="40000"/>
              </a:prstClr>
            </a:outerShdw>
          </a:effectLst>
        </p:grpSpPr>
        <p:sp>
          <p:nvSpPr>
            <p:cNvPr id="57" name="椭圆 56"/>
            <p:cNvSpPr/>
            <p:nvPr/>
          </p:nvSpPr>
          <p:spPr>
            <a:xfrm>
              <a:off x="808845" y="5100583"/>
              <a:ext cx="853440" cy="853440"/>
            </a:xfrm>
            <a:prstGeom prst="ellipse">
              <a:avLst/>
            </a:prstGeom>
            <a:solidFill>
              <a:srgbClr val="D8A99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50000"/>
                    <a:lumOff val="50000"/>
                  </a:schemeClr>
                </a:solidFill>
                <a:effectLst/>
                <a:uLnTx/>
                <a:uFillTx/>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58" name="Freeform 159"/>
            <p:cNvSpPr>
              <a:spLocks noChangeArrowheads="1"/>
            </p:cNvSpPr>
            <p:nvPr/>
          </p:nvSpPr>
          <p:spPr bwMode="auto">
            <a:xfrm>
              <a:off x="1010795" y="5309030"/>
              <a:ext cx="449540" cy="436546"/>
            </a:xfrm>
            <a:custGeom>
              <a:avLst/>
              <a:gdLst>
                <a:gd name="T0" fmla="*/ 63820 w 634"/>
                <a:gd name="T1" fmla="*/ 68484 h 619"/>
                <a:gd name="T2" fmla="*/ 63820 w 634"/>
                <a:gd name="T3" fmla="*/ 68484 h 619"/>
                <a:gd name="T4" fmla="*/ 58411 w 634"/>
                <a:gd name="T5" fmla="*/ 73504 h 619"/>
                <a:gd name="T6" fmla="*/ 58411 w 634"/>
                <a:gd name="T7" fmla="*/ 147724 h 619"/>
                <a:gd name="T8" fmla="*/ 63820 w 634"/>
                <a:gd name="T9" fmla="*/ 152744 h 619"/>
                <a:gd name="T10" fmla="*/ 74637 w 634"/>
                <a:gd name="T11" fmla="*/ 147724 h 619"/>
                <a:gd name="T12" fmla="*/ 74637 w 634"/>
                <a:gd name="T13" fmla="*/ 73504 h 619"/>
                <a:gd name="T14" fmla="*/ 63820 w 634"/>
                <a:gd name="T15" fmla="*/ 68484 h 619"/>
                <a:gd name="T16" fmla="*/ 122231 w 634"/>
                <a:gd name="T17" fmla="*/ 89639 h 619"/>
                <a:gd name="T18" fmla="*/ 122231 w 634"/>
                <a:gd name="T19" fmla="*/ 89639 h 619"/>
                <a:gd name="T20" fmla="*/ 116822 w 634"/>
                <a:gd name="T21" fmla="*/ 94658 h 619"/>
                <a:gd name="T22" fmla="*/ 116822 w 634"/>
                <a:gd name="T23" fmla="*/ 136968 h 619"/>
                <a:gd name="T24" fmla="*/ 122231 w 634"/>
                <a:gd name="T25" fmla="*/ 147724 h 619"/>
                <a:gd name="T26" fmla="*/ 127639 w 634"/>
                <a:gd name="T27" fmla="*/ 136968 h 619"/>
                <a:gd name="T28" fmla="*/ 127639 w 634"/>
                <a:gd name="T29" fmla="*/ 94658 h 619"/>
                <a:gd name="T30" fmla="*/ 122231 w 634"/>
                <a:gd name="T31" fmla="*/ 89639 h 619"/>
                <a:gd name="T32" fmla="*/ 169825 w 634"/>
                <a:gd name="T33" fmla="*/ 0 h 619"/>
                <a:gd name="T34" fmla="*/ 169825 w 634"/>
                <a:gd name="T35" fmla="*/ 0 h 619"/>
                <a:gd name="T36" fmla="*/ 116822 w 634"/>
                <a:gd name="T37" fmla="*/ 41951 h 619"/>
                <a:gd name="T38" fmla="*/ 58411 w 634"/>
                <a:gd name="T39" fmla="*/ 20796 h 619"/>
                <a:gd name="T40" fmla="*/ 0 w 634"/>
                <a:gd name="T41" fmla="*/ 52707 h 619"/>
                <a:gd name="T42" fmla="*/ 0 w 634"/>
                <a:gd name="T43" fmla="*/ 221586 h 619"/>
                <a:gd name="T44" fmla="*/ 58411 w 634"/>
                <a:gd name="T45" fmla="*/ 190034 h 619"/>
                <a:gd name="T46" fmla="*/ 116822 w 634"/>
                <a:gd name="T47" fmla="*/ 210830 h 619"/>
                <a:gd name="T48" fmla="*/ 169825 w 634"/>
                <a:gd name="T49" fmla="*/ 168879 h 619"/>
                <a:gd name="T50" fmla="*/ 228236 w 634"/>
                <a:gd name="T51" fmla="*/ 210830 h 619"/>
                <a:gd name="T52" fmla="*/ 228236 w 634"/>
                <a:gd name="T53" fmla="*/ 41951 h 619"/>
                <a:gd name="T54" fmla="*/ 169825 w 634"/>
                <a:gd name="T55" fmla="*/ 0 h 619"/>
                <a:gd name="T56" fmla="*/ 212372 w 634"/>
                <a:gd name="T57" fmla="*/ 184655 h 619"/>
                <a:gd name="T58" fmla="*/ 212372 w 634"/>
                <a:gd name="T59" fmla="*/ 184655 h 619"/>
                <a:gd name="T60" fmla="*/ 169825 w 634"/>
                <a:gd name="T61" fmla="*/ 152744 h 619"/>
                <a:gd name="T62" fmla="*/ 116822 w 634"/>
                <a:gd name="T63" fmla="*/ 195053 h 619"/>
                <a:gd name="T64" fmla="*/ 58411 w 634"/>
                <a:gd name="T65" fmla="*/ 173899 h 619"/>
                <a:gd name="T66" fmla="*/ 15865 w 634"/>
                <a:gd name="T67" fmla="*/ 200432 h 619"/>
                <a:gd name="T68" fmla="*/ 15865 w 634"/>
                <a:gd name="T69" fmla="*/ 58086 h 619"/>
                <a:gd name="T70" fmla="*/ 58411 w 634"/>
                <a:gd name="T71" fmla="*/ 31553 h 619"/>
                <a:gd name="T72" fmla="*/ 116822 w 634"/>
                <a:gd name="T73" fmla="*/ 52707 h 619"/>
                <a:gd name="T74" fmla="*/ 169825 w 634"/>
                <a:gd name="T75" fmla="*/ 10398 h 619"/>
                <a:gd name="T76" fmla="*/ 212372 w 634"/>
                <a:gd name="T77" fmla="*/ 41951 h 619"/>
                <a:gd name="T78" fmla="*/ 212372 w 634"/>
                <a:gd name="T79" fmla="*/ 184655 h 619"/>
                <a:gd name="T80" fmla="*/ 169825 w 634"/>
                <a:gd name="T81" fmla="*/ 115813 h 619"/>
                <a:gd name="T82" fmla="*/ 169825 w 634"/>
                <a:gd name="T83" fmla="*/ 115813 h 619"/>
                <a:gd name="T84" fmla="*/ 180642 w 634"/>
                <a:gd name="T85" fmla="*/ 126570 h 619"/>
                <a:gd name="T86" fmla="*/ 186051 w 634"/>
                <a:gd name="T87" fmla="*/ 115813 h 619"/>
                <a:gd name="T88" fmla="*/ 186051 w 634"/>
                <a:gd name="T89" fmla="*/ 63106 h 619"/>
                <a:gd name="T90" fmla="*/ 180642 w 634"/>
                <a:gd name="T91" fmla="*/ 52707 h 619"/>
                <a:gd name="T92" fmla="*/ 169825 w 634"/>
                <a:gd name="T93" fmla="*/ 63106 h 619"/>
                <a:gd name="T94" fmla="*/ 169825 w 634"/>
                <a:gd name="T95" fmla="*/ 115813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solidFill>
              <a:srgbClr val="FFFF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lumMod val="50000"/>
                    <a:lumOff val="50000"/>
                  </a:schemeClr>
                </a:solidFill>
                <a:effectLst/>
                <a:uLnTx/>
                <a:uFillTx/>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grpSp>
      <p:sp>
        <p:nvSpPr>
          <p:cNvPr id="61" name="Rectangle 24"/>
          <p:cNvSpPr>
            <a:spLocks noChangeArrowheads="1"/>
          </p:cNvSpPr>
          <p:nvPr/>
        </p:nvSpPr>
        <p:spPr bwMode="auto">
          <a:xfrm>
            <a:off x="1157235" y="1583946"/>
            <a:ext cx="1028490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1219261">
              <a:lnSpc>
                <a:spcPct val="120000"/>
              </a:lnSpc>
              <a:spcBef>
                <a:spcPts val="400"/>
              </a:spcBef>
            </a:pPr>
            <a:r>
              <a:rPr lang="zh-CN" altLang="en-US" sz="3600" b="1"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协商民主：中国</a:t>
            </a:r>
            <a:r>
              <a:rPr lang="zh-CN" altLang="en-US" sz="3600" b="1" dirty="0">
                <a:latin typeface="方正粗黑宋简体" panose="02000000000000000000" pitchFamily="2" charset="-122"/>
                <a:ea typeface="方正粗黑宋简体" panose="02000000000000000000" pitchFamily="2" charset="-122"/>
                <a:sym typeface="汉仪细等线简" panose="00020600040101010101" pitchFamily="18" charset="-122"/>
              </a:rPr>
              <a:t>经过长期探索，建立起来的符合中国国情的中国特色社会主义民主政治制度，是人民内部各方面开展的广泛协商与努力形成共识的重要民主</a:t>
            </a:r>
            <a:r>
              <a:rPr lang="zh-CN" altLang="en-US" sz="3600" b="1"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形式，是实现</a:t>
            </a:r>
            <a:r>
              <a:rPr lang="zh-CN" altLang="en-US" sz="3600" b="1" dirty="0">
                <a:latin typeface="方正粗黑宋简体" panose="02000000000000000000" pitchFamily="2" charset="-122"/>
                <a:ea typeface="方正粗黑宋简体" panose="02000000000000000000" pitchFamily="2" charset="-122"/>
                <a:sym typeface="汉仪细等线简" panose="00020600040101010101" pitchFamily="18" charset="-122"/>
              </a:rPr>
              <a:t>党的领导的重要</a:t>
            </a:r>
            <a:r>
              <a:rPr lang="zh-CN" altLang="en-US" sz="3600" b="1"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方式，是中国</a:t>
            </a:r>
            <a:r>
              <a:rPr lang="zh-CN" altLang="en-US" sz="3600" b="1" dirty="0">
                <a:latin typeface="方正粗黑宋简体" panose="02000000000000000000" pitchFamily="2" charset="-122"/>
                <a:ea typeface="方正粗黑宋简体" panose="02000000000000000000" pitchFamily="2" charset="-122"/>
                <a:sym typeface="汉仪细等线简" panose="00020600040101010101" pitchFamily="18" charset="-122"/>
              </a:rPr>
              <a:t>社会主义民主政治的特有形式和独特优势</a:t>
            </a:r>
            <a:r>
              <a:rPr lang="zh-CN" altLang="en-US" sz="3600" b="1"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a:t>
            </a:r>
            <a:endParaRPr lang="en-US" altLang="zh-CN" sz="3600" b="1" dirty="0">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Tree>
    <p:extLst>
      <p:ext uri="{BB962C8B-B14F-4D97-AF65-F5344CB8AC3E}">
        <p14:creationId xmlns:p14="http://schemas.microsoft.com/office/powerpoint/2010/main" val="2470153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10758" y="14514"/>
            <a:ext cx="12192000" cy="6858000"/>
          </a:xfrm>
          <a:prstGeom prst="rect">
            <a:avLst/>
          </a:prstGeom>
        </p:spPr>
      </p:pic>
      <p:pic>
        <p:nvPicPr>
          <p:cNvPr id="28" name="图片 27"/>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rot="13068237" flipH="1">
            <a:off x="108990" y="5954866"/>
            <a:ext cx="2011142" cy="2264920"/>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39605" t="9259" r="10059" b="70238"/>
          <a:stretch/>
        </p:blipFill>
        <p:spPr>
          <a:xfrm rot="5400000">
            <a:off x="9288332" y="3953204"/>
            <a:ext cx="4833668" cy="973667"/>
          </a:xfrm>
          <a:prstGeom prst="rect">
            <a:avLst/>
          </a:prstGeom>
        </p:spPr>
      </p:pic>
      <p:pic>
        <p:nvPicPr>
          <p:cNvPr id="3" name="图片 2"/>
          <p:cNvPicPr>
            <a:picLocks noChangeAspect="1"/>
          </p:cNvPicPr>
          <p:nvPr/>
        </p:nvPicPr>
        <p:blipFill rotWithShape="1">
          <a:blip r:embed="rId8" cstate="print">
            <a:extLst>
              <a:ext uri="{28A0092B-C50C-407E-A947-70E740481C1C}">
                <a14:useLocalDpi xmlns:a14="http://schemas.microsoft.com/office/drawing/2010/main" val="0"/>
              </a:ext>
            </a:extLst>
          </a:blip>
          <a:srcRect l="361" t="68575" r="63706" b="14444"/>
          <a:stretch/>
        </p:blipFill>
        <p:spPr>
          <a:xfrm rot="16200000" flipV="1">
            <a:off x="-886249" y="5068781"/>
            <a:ext cx="2675467" cy="902970"/>
          </a:xfrm>
          <a:prstGeom prst="rect">
            <a:avLst/>
          </a:prstGeom>
        </p:spPr>
      </p:pic>
      <p:pic>
        <p:nvPicPr>
          <p:cNvPr id="4" name="图片 3"/>
          <p:cNvPicPr>
            <a:picLocks noChangeAspect="1"/>
          </p:cNvPicPr>
          <p:nvPr/>
        </p:nvPicPr>
        <p:blipFill rotWithShape="1">
          <a:blip r:embed="rId9" cstate="print">
            <a:extLst>
              <a:ext uri="{28A0092B-C50C-407E-A947-70E740481C1C}">
                <a14:useLocalDpi xmlns:a14="http://schemas.microsoft.com/office/drawing/2010/main" val="0"/>
              </a:ext>
            </a:extLst>
          </a:blip>
          <a:srcRect l="46473" t="51481" r="10059" b="14444"/>
          <a:stretch/>
        </p:blipFill>
        <p:spPr>
          <a:xfrm>
            <a:off x="8017934" y="5832096"/>
            <a:ext cx="4174066" cy="1025903"/>
          </a:xfrm>
          <a:prstGeom prst="rect">
            <a:avLst/>
          </a:prstGeom>
        </p:spPr>
      </p:pic>
      <p:pic>
        <p:nvPicPr>
          <p:cNvPr id="6" name="图片 5"/>
          <p:cNvPicPr>
            <a:picLocks noChangeAspect="1"/>
          </p:cNvPicPr>
          <p:nvPr/>
        </p:nvPicPr>
        <p:blipFill rotWithShape="1">
          <a:blip r:embed="rId10" cstate="print">
            <a:extLst>
              <a:ext uri="{28A0092B-C50C-407E-A947-70E740481C1C}">
                <a14:useLocalDpi xmlns:a14="http://schemas.microsoft.com/office/drawing/2010/main" val="0"/>
              </a:ext>
            </a:extLst>
          </a:blip>
          <a:srcRect l="43211" t="45679" r="11823" b="2346"/>
          <a:stretch/>
        </p:blipFill>
        <p:spPr>
          <a:xfrm>
            <a:off x="10146079" y="5430666"/>
            <a:ext cx="2215365" cy="1828762"/>
          </a:xfrm>
          <a:prstGeom prst="rect">
            <a:avLst/>
          </a:prstGeom>
        </p:spPr>
      </p:pic>
      <p:pic>
        <p:nvPicPr>
          <p:cNvPr id="7" name="图片 6"/>
          <p:cNvPicPr>
            <a:picLocks noChangeAspect="1"/>
          </p:cNvPicPr>
          <p:nvPr/>
        </p:nvPicPr>
        <p:blipFill rotWithShape="1">
          <a:blip r:embed="rId11" cstate="print">
            <a:extLst>
              <a:ext uri="{28A0092B-C50C-407E-A947-70E740481C1C}">
                <a14:useLocalDpi xmlns:a14="http://schemas.microsoft.com/office/drawing/2010/main" val="0"/>
              </a:ext>
            </a:extLst>
          </a:blip>
          <a:srcRect l="60452" t="23934" r="23109" b="59136"/>
          <a:stretch/>
        </p:blipFill>
        <p:spPr>
          <a:xfrm rot="5400000">
            <a:off x="322393" y="6348141"/>
            <a:ext cx="751743" cy="552891"/>
          </a:xfrm>
          <a:prstGeom prst="rect">
            <a:avLst/>
          </a:prstGeom>
        </p:spPr>
      </p:pic>
      <p:pic>
        <p:nvPicPr>
          <p:cNvPr id="8" name="图片 7"/>
          <p:cNvPicPr>
            <a:picLocks noChangeAspect="1"/>
          </p:cNvPicPr>
          <p:nvPr/>
        </p:nvPicPr>
        <p:blipFill rotWithShape="1">
          <a:blip r:embed="rId12" cstate="print">
            <a:extLst>
              <a:ext uri="{28A0092B-C50C-407E-A947-70E740481C1C}">
                <a14:useLocalDpi xmlns:a14="http://schemas.microsoft.com/office/drawing/2010/main" val="0"/>
              </a:ext>
            </a:extLst>
          </a:blip>
          <a:srcRect l="11117" t="18148" r="72660" b="62222"/>
          <a:stretch/>
        </p:blipFill>
        <p:spPr>
          <a:xfrm rot="9156158">
            <a:off x="9580307" y="6468402"/>
            <a:ext cx="899101" cy="776941"/>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flipH="1">
            <a:off x="-1175016" y="2495572"/>
            <a:ext cx="2011142" cy="2264920"/>
          </a:xfrm>
          <a:prstGeom prst="rect">
            <a:avLst/>
          </a:prstGeom>
        </p:spPr>
      </p:pic>
      <p:pic>
        <p:nvPicPr>
          <p:cNvPr id="20" name="图片 19"/>
          <p:cNvPicPr>
            <a:picLocks noChangeAspect="1"/>
          </p:cNvPicPr>
          <p:nvPr/>
        </p:nvPicPr>
        <p:blipFill rotWithShape="1">
          <a:blip r:embed="rId13" cstate="print">
            <a:extLst>
              <a:ext uri="{28A0092B-C50C-407E-A947-70E740481C1C}">
                <a14:useLocalDpi xmlns:a14="http://schemas.microsoft.com/office/drawing/2010/main" val="0"/>
              </a:ext>
            </a:extLst>
          </a:blip>
          <a:srcRect l="84490" t="21351" r="6806" b="63135"/>
          <a:stretch/>
        </p:blipFill>
        <p:spPr>
          <a:xfrm>
            <a:off x="660068" y="6248715"/>
            <a:ext cx="835817" cy="1063925"/>
          </a:xfrm>
          <a:prstGeom prst="rect">
            <a:avLst/>
          </a:prstGeom>
        </p:spPr>
      </p:pic>
      <p:sp>
        <p:nvSpPr>
          <p:cNvPr id="13" name="矩形 8">
            <a:extLst>
              <a:ext uri="{FF2B5EF4-FFF2-40B4-BE49-F238E27FC236}">
                <a16:creationId xmlns:a16="http://schemas.microsoft.com/office/drawing/2014/main" id="{F8DC07AB-9287-4847-AC0C-2A591A1B2FF5}"/>
              </a:ext>
            </a:extLst>
          </p:cNvPr>
          <p:cNvSpPr/>
          <p:nvPr>
            <p:custDataLst>
              <p:tags r:id="rId1"/>
            </p:custDataLst>
          </p:nvPr>
        </p:nvSpPr>
        <p:spPr>
          <a:xfrm>
            <a:off x="4918997" y="1262653"/>
            <a:ext cx="2375522" cy="1107996"/>
          </a:xfrm>
          <a:prstGeom prst="rect">
            <a:avLst/>
          </a:prstGeom>
        </p:spPr>
        <p:txBody>
          <a:bodyPr wrap="square">
            <a:spAutoFit/>
          </a:bodyPr>
          <a:lstStyle/>
          <a:p>
            <a:pPr lvl="0" algn="ctr" defTabSz="685800">
              <a:defRPr/>
            </a:pPr>
            <a:r>
              <a:rPr lang="zh-CN" altLang="en-US" sz="66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rPr>
              <a:t>二</a:t>
            </a:r>
            <a:endParaRPr lang="en-US" altLang="zh-CN" sz="66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17" name="文本框 16">
            <a:extLst>
              <a:ext uri="{FF2B5EF4-FFF2-40B4-BE49-F238E27FC236}">
                <a16:creationId xmlns:a16="http://schemas.microsoft.com/office/drawing/2014/main" id="{49E6C5EC-6BF7-4A60-A78F-7549B2BDC812}"/>
              </a:ext>
            </a:extLst>
          </p:cNvPr>
          <p:cNvSpPr txBox="1"/>
          <p:nvPr/>
        </p:nvSpPr>
        <p:spPr>
          <a:xfrm>
            <a:off x="2551938" y="2564545"/>
            <a:ext cx="7109639" cy="1015663"/>
          </a:xfrm>
          <a:prstGeom prst="rect">
            <a:avLst/>
          </a:prstGeom>
          <a:noFill/>
        </p:spPr>
        <p:txBody>
          <a:bodyPr wrap="none" rtlCol="0">
            <a:spAutoFit/>
          </a:bodyPr>
          <a:lstStyle/>
          <a:p>
            <a:pPr lvl="0" algn="ctr" defTabSz="609585">
              <a:defRPr/>
            </a:pPr>
            <a:r>
              <a:rPr kumimoji="1" lang="zh-CN" altLang="en-US" sz="6000"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协商民主与民主协商</a:t>
            </a:r>
            <a:endParaRPr kumimoji="1" lang="zh-CN" altLang="en-US" sz="6000"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endParaRPr>
          </a:p>
        </p:txBody>
      </p:sp>
    </p:spTree>
    <p:extLst>
      <p:ext uri="{BB962C8B-B14F-4D97-AF65-F5344CB8AC3E}">
        <p14:creationId xmlns:p14="http://schemas.microsoft.com/office/powerpoint/2010/main" val="48384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8460741" y="186950"/>
            <a:ext cx="2477770" cy="78995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17" name="矩形 16"/>
          <p:cNvSpPr/>
          <p:nvPr/>
        </p:nvSpPr>
        <p:spPr>
          <a:xfrm>
            <a:off x="991239" y="186949"/>
            <a:ext cx="2477770" cy="789956"/>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18" name="矩形 17"/>
          <p:cNvSpPr/>
          <p:nvPr/>
        </p:nvSpPr>
        <p:spPr>
          <a:xfrm>
            <a:off x="4646274" y="186949"/>
            <a:ext cx="2477770" cy="789956"/>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21" name="文本框 20"/>
          <p:cNvSpPr txBox="1"/>
          <p:nvPr/>
        </p:nvSpPr>
        <p:spPr>
          <a:xfrm>
            <a:off x="232504" y="2764572"/>
            <a:ext cx="11750947" cy="4093428"/>
          </a:xfrm>
          <a:prstGeom prst="rect">
            <a:avLst/>
          </a:prstGeom>
          <a:noFill/>
        </p:spPr>
        <p:txBody>
          <a:bodyPr wrap="square" rtlCol="0">
            <a:spAutoFit/>
          </a:bodyPr>
          <a:lstStyle/>
          <a:p>
            <a:r>
              <a:rPr lang="zh-CN" altLang="en-US" sz="3200"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协商</a:t>
            </a:r>
            <a:r>
              <a:rPr lang="zh-CN" altLang="en-US" sz="3200" dirty="0">
                <a:latin typeface="方正粗黑宋简体" panose="02000000000000000000" pitchFamily="2" charset="-122"/>
                <a:ea typeface="方正粗黑宋简体" panose="02000000000000000000" pitchFamily="2" charset="-122"/>
                <a:sym typeface="汉仪细等线简" panose="00020600040101010101" pitchFamily="18" charset="-122"/>
              </a:rPr>
              <a:t>民主：强调“什么民主”。协商是用来修饰民主的，或者说通过协商来体现</a:t>
            </a:r>
            <a:r>
              <a:rPr lang="zh-CN" altLang="en-US" sz="3200"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民主，</a:t>
            </a:r>
            <a:r>
              <a:rPr lang="zh-CN" altLang="en-US" sz="3200" dirty="0">
                <a:latin typeface="方正粗黑宋简体" panose="02000000000000000000" pitchFamily="2" charset="-122"/>
                <a:ea typeface="方正粗黑宋简体" panose="02000000000000000000" pitchFamily="2" charset="-122"/>
                <a:sym typeface="汉仪细等线简" panose="00020600040101010101" pitchFamily="18" charset="-122"/>
              </a:rPr>
              <a:t>其</a:t>
            </a:r>
            <a:r>
              <a:rPr lang="zh-CN" altLang="en-US" sz="3200"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目的</a:t>
            </a:r>
            <a:r>
              <a:rPr lang="zh-CN" altLang="en-US" sz="3200" dirty="0">
                <a:latin typeface="方正粗黑宋简体" panose="02000000000000000000" pitchFamily="2" charset="-122"/>
                <a:ea typeface="方正粗黑宋简体" panose="02000000000000000000" pitchFamily="2" charset="-122"/>
                <a:sym typeface="汉仪细等线简" panose="00020600040101010101" pitchFamily="18" charset="-122"/>
              </a:rPr>
              <a:t>是达成共识、促进决策</a:t>
            </a:r>
            <a:r>
              <a:rPr lang="zh-CN" altLang="en-US" sz="3200" dirty="0">
                <a:solidFill>
                  <a:schemeClr val="tx1">
                    <a:lumMod val="50000"/>
                    <a:lumOff val="50000"/>
                  </a:schemeClr>
                </a:solidFill>
                <a:latin typeface="方正粗黑宋简体" panose="02000000000000000000" pitchFamily="2" charset="-122"/>
                <a:ea typeface="方正粗黑宋简体" panose="02000000000000000000" pitchFamily="2" charset="-122"/>
                <a:sym typeface="汉仪细等线简" panose="00020600040101010101" pitchFamily="18" charset="-122"/>
              </a:rPr>
              <a:t>。</a:t>
            </a:r>
          </a:p>
          <a:p>
            <a:pPr algn="ctr"/>
            <a:endParaRPr lang="en-US" altLang="zh-CN" sz="3600" dirty="0">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a:p>
            <a:r>
              <a:rPr lang="zh-CN" altLang="en-US" sz="3200" dirty="0">
                <a:latin typeface="方正粗黑宋简体" panose="02000000000000000000" pitchFamily="2" charset="-122"/>
                <a:ea typeface="方正粗黑宋简体" panose="02000000000000000000" pitchFamily="2" charset="-122"/>
                <a:sym typeface="汉仪细等线简" panose="00020600040101010101" pitchFamily="18" charset="-122"/>
              </a:rPr>
              <a:t>民主协商：强调“如何协商”。即不通过胁迫来进行协商，参与协商双方的地位是平等的，各方意志自由不受控制和干扰且充分共享相关信息</a:t>
            </a:r>
            <a:r>
              <a:rPr lang="zh-CN" altLang="en-US" sz="3200"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，协商</a:t>
            </a:r>
            <a:r>
              <a:rPr lang="zh-CN" altLang="en-US" sz="3200" dirty="0">
                <a:latin typeface="方正粗黑宋简体" panose="02000000000000000000" pitchFamily="2" charset="-122"/>
                <a:ea typeface="方正粗黑宋简体" panose="02000000000000000000" pitchFamily="2" charset="-122"/>
                <a:sym typeface="汉仪细等线简" panose="00020600040101010101" pitchFamily="18" charset="-122"/>
              </a:rPr>
              <a:t>时允许各方畅所欲言，各合理</a:t>
            </a:r>
            <a:r>
              <a:rPr lang="zh-CN" altLang="en-US" sz="3200"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意见</a:t>
            </a:r>
            <a:r>
              <a:rPr lang="zh-CN" altLang="en-US" sz="3200" dirty="0">
                <a:latin typeface="方正粗黑宋简体" panose="02000000000000000000" pitchFamily="2" charset="-122"/>
                <a:ea typeface="方正粗黑宋简体" panose="02000000000000000000" pitchFamily="2" charset="-122"/>
                <a:sym typeface="汉仪细等线简" panose="00020600040101010101" pitchFamily="18" charset="-122"/>
              </a:rPr>
              <a:t>都得到充分尊重和适当</a:t>
            </a:r>
            <a:r>
              <a:rPr lang="zh-CN" altLang="en-US" sz="3200" dirty="0" smtClean="0">
                <a:latin typeface="方正粗黑宋简体" panose="02000000000000000000" pitchFamily="2" charset="-122"/>
                <a:ea typeface="方正粗黑宋简体" panose="02000000000000000000" pitchFamily="2" charset="-122"/>
                <a:sym typeface="汉仪细等线简" panose="00020600040101010101" pitchFamily="18" charset="-122"/>
              </a:rPr>
              <a:t>采纳。</a:t>
            </a:r>
            <a:endParaRPr lang="zh-CN" altLang="en-US" sz="3200" dirty="0">
              <a:latin typeface="方正粗黑宋简体" panose="02000000000000000000" pitchFamily="2" charset="-122"/>
              <a:ea typeface="方正粗黑宋简体" panose="02000000000000000000" pitchFamily="2" charset="-122"/>
              <a:sym typeface="汉仪细等线简" panose="00020600040101010101" pitchFamily="18" charset="-122"/>
            </a:endParaRPr>
          </a:p>
          <a:p>
            <a:pPr algn="ctr"/>
            <a:endParaRPr lang="en-US" altLang="zh-CN" sz="3200" dirty="0" smtClean="0">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23" name="文本框 22"/>
          <p:cNvSpPr txBox="1"/>
          <p:nvPr/>
        </p:nvSpPr>
        <p:spPr>
          <a:xfrm>
            <a:off x="521948" y="1275321"/>
            <a:ext cx="7083538" cy="769441"/>
          </a:xfrm>
          <a:prstGeom prst="rect">
            <a:avLst/>
          </a:prstGeom>
          <a:noFill/>
        </p:spPr>
        <p:txBody>
          <a:bodyPr wrap="square" rtlCol="0">
            <a:spAutoFit/>
          </a:bodyPr>
          <a:lstStyle/>
          <a:p>
            <a:r>
              <a:rPr lang="zh-CN" altLang="en-US" sz="4400" b="1" dirty="0" smtClean="0">
                <a:solidFill>
                  <a:schemeClr val="bg1">
                    <a:lumMod val="50000"/>
                  </a:schemeClr>
                </a:solidFill>
                <a:latin typeface="方正粗黑宋简体" panose="02000000000000000000" pitchFamily="2" charset="-122"/>
                <a:ea typeface="方正粗黑宋简体" panose="02000000000000000000" pitchFamily="2" charset="-122"/>
                <a:sym typeface="汉仪细等线简" panose="00020600040101010101" pitchFamily="18" charset="-122"/>
              </a:rPr>
              <a:t>协商民主与民主协商的不同</a:t>
            </a:r>
            <a:endParaRPr lang="zh-CN" altLang="en-US" sz="4400" b="1" dirty="0">
              <a:solidFill>
                <a:schemeClr val="bg1">
                  <a:lumMod val="50000"/>
                </a:schemeClr>
              </a:solidFill>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2" name="文本框 1"/>
          <p:cNvSpPr txBox="1"/>
          <p:nvPr/>
        </p:nvSpPr>
        <p:spPr>
          <a:xfrm>
            <a:off x="4646274" y="2044762"/>
            <a:ext cx="4668253" cy="923330"/>
          </a:xfrm>
          <a:prstGeom prst="rect">
            <a:avLst/>
          </a:prstGeom>
          <a:noFill/>
        </p:spPr>
        <p:txBody>
          <a:bodyPr wrap="square" rtlCol="0">
            <a:spAutoFit/>
          </a:bodyPr>
          <a:lstStyle/>
          <a:p>
            <a:r>
              <a:rPr lang="en-US" altLang="zh-CN" sz="3600" dirty="0">
                <a:solidFill>
                  <a:srgbClr val="FF0000"/>
                </a:solidFill>
                <a:latin typeface="方正粗黑宋简体" panose="02000000000000000000" pitchFamily="2" charset="-122"/>
                <a:ea typeface="方正粗黑宋简体" panose="02000000000000000000" pitchFamily="2" charset="-122"/>
                <a:sym typeface="汉仪细等线简" panose="00020600040101010101" pitchFamily="18" charset="-122"/>
              </a:rPr>
              <a:t>1.</a:t>
            </a:r>
            <a:r>
              <a:rPr lang="zh-CN" altLang="en-US" sz="3600" dirty="0">
                <a:solidFill>
                  <a:srgbClr val="FF0000"/>
                </a:solidFill>
                <a:latin typeface="方正粗黑宋简体" panose="02000000000000000000" pitchFamily="2" charset="-122"/>
                <a:ea typeface="方正粗黑宋简体" panose="02000000000000000000" pitchFamily="2" charset="-122"/>
                <a:sym typeface="汉仪细等线简" panose="00020600040101010101" pitchFamily="18" charset="-122"/>
              </a:rPr>
              <a:t>侧重点不同</a:t>
            </a:r>
            <a:endParaRPr lang="zh-CN" altLang="en-US" sz="3200" dirty="0">
              <a:latin typeface="方正粗黑宋简体" panose="02000000000000000000" pitchFamily="2" charset="-122"/>
              <a:ea typeface="方正粗黑宋简体" panose="02000000000000000000" pitchFamily="2" charset="-122"/>
              <a:sym typeface="汉仪细等线简" panose="00020600040101010101" pitchFamily="18" charset="-122"/>
            </a:endParaRPr>
          </a:p>
          <a:p>
            <a:endParaRPr lang="zh-CN" altLang="en-US" dirty="0"/>
          </a:p>
        </p:txBody>
      </p:sp>
    </p:spTree>
    <p:extLst>
      <p:ext uri="{BB962C8B-B14F-4D97-AF65-F5344CB8AC3E}">
        <p14:creationId xmlns:p14="http://schemas.microsoft.com/office/powerpoint/2010/main" val="3634004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8460741" y="186950"/>
            <a:ext cx="2477770" cy="78995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17" name="矩形 16"/>
          <p:cNvSpPr/>
          <p:nvPr/>
        </p:nvSpPr>
        <p:spPr>
          <a:xfrm>
            <a:off x="991239" y="186949"/>
            <a:ext cx="2477770" cy="789956"/>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18" name="矩形 17"/>
          <p:cNvSpPr/>
          <p:nvPr/>
        </p:nvSpPr>
        <p:spPr>
          <a:xfrm>
            <a:off x="4646274" y="186949"/>
            <a:ext cx="2477770" cy="789956"/>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21" name="文本框 20"/>
          <p:cNvSpPr txBox="1"/>
          <p:nvPr/>
        </p:nvSpPr>
        <p:spPr>
          <a:xfrm>
            <a:off x="280632" y="2044762"/>
            <a:ext cx="11750947" cy="4585871"/>
          </a:xfrm>
          <a:prstGeom prst="rect">
            <a:avLst/>
          </a:prstGeom>
          <a:noFill/>
        </p:spPr>
        <p:txBody>
          <a:bodyPr wrap="square" rtlCol="0">
            <a:spAutoFit/>
          </a:bodyPr>
          <a:lstStyle/>
          <a:p>
            <a:pPr algn="ctr"/>
            <a:r>
              <a:rPr lang="en-US" altLang="zh-CN" sz="3600" b="1" dirty="0">
                <a:solidFill>
                  <a:srgbClr val="FF0000"/>
                </a:solidFill>
                <a:latin typeface="方正粗黑宋简体" panose="02000000000000000000" pitchFamily="2" charset="-122"/>
                <a:ea typeface="方正粗黑宋简体" panose="02000000000000000000" pitchFamily="2" charset="-122"/>
                <a:sym typeface="汉仪细等线简" panose="00020600040101010101" pitchFamily="18" charset="-122"/>
              </a:rPr>
              <a:t>2.</a:t>
            </a:r>
            <a:r>
              <a:rPr lang="zh-CN" altLang="en-US" sz="3600" b="1" dirty="0">
                <a:solidFill>
                  <a:srgbClr val="FF0000"/>
                </a:solidFill>
                <a:latin typeface="方正粗黑宋简体" panose="02000000000000000000" pitchFamily="2" charset="-122"/>
                <a:ea typeface="方正粗黑宋简体" panose="02000000000000000000" pitchFamily="2" charset="-122"/>
                <a:sym typeface="汉仪细等线简" panose="00020600040101010101" pitchFamily="18" charset="-122"/>
              </a:rPr>
              <a:t>参与主体</a:t>
            </a:r>
            <a:r>
              <a:rPr lang="zh-CN" altLang="en-US" sz="3600" b="1" dirty="0" smtClean="0">
                <a:solidFill>
                  <a:srgbClr val="FF0000"/>
                </a:solidFill>
                <a:latin typeface="方正粗黑宋简体" panose="02000000000000000000" pitchFamily="2" charset="-122"/>
                <a:ea typeface="方正粗黑宋简体" panose="02000000000000000000" pitchFamily="2" charset="-122"/>
                <a:sym typeface="汉仪细等线简" panose="00020600040101010101" pitchFamily="18" charset="-122"/>
              </a:rPr>
              <a:t>不同</a:t>
            </a:r>
            <a:endParaRPr lang="en-US" altLang="zh-CN" sz="3600" b="1" dirty="0" smtClean="0">
              <a:solidFill>
                <a:srgbClr val="FF0000"/>
              </a:solidFill>
              <a:latin typeface="方正粗黑宋简体" panose="02000000000000000000" pitchFamily="2" charset="-122"/>
              <a:ea typeface="方正粗黑宋简体" panose="02000000000000000000" pitchFamily="2" charset="-122"/>
              <a:sym typeface="汉仪细等线简" panose="00020600040101010101" pitchFamily="18" charset="-122"/>
            </a:endParaRPr>
          </a:p>
          <a:p>
            <a:pPr algn="ctr"/>
            <a:endParaRPr lang="zh-CN" altLang="en-US" sz="3200" dirty="0">
              <a:solidFill>
                <a:schemeClr val="tx1">
                  <a:lumMod val="50000"/>
                  <a:lumOff val="50000"/>
                </a:schemeClr>
              </a:solidFill>
              <a:latin typeface="方正粗黑宋简体" panose="02000000000000000000" pitchFamily="2" charset="-122"/>
              <a:ea typeface="方正粗黑宋简体" panose="02000000000000000000" pitchFamily="2" charset="-122"/>
              <a:sym typeface="汉仪细等线简" panose="00020600040101010101" pitchFamily="18" charset="-122"/>
            </a:endParaRPr>
          </a:p>
          <a:p>
            <a:r>
              <a:rPr lang="zh-CN" altLang="en-US" sz="3200" b="1" dirty="0">
                <a:latin typeface="方正粗黑宋简体" panose="02000000000000000000" pitchFamily="2" charset="-122"/>
                <a:ea typeface="方正粗黑宋简体" panose="02000000000000000000" pitchFamily="2" charset="-122"/>
                <a:sym typeface="汉仪细等线简" panose="00020600040101010101" pitchFamily="18" charset="-122"/>
              </a:rPr>
              <a:t>协商民主：协商主体更为宽泛，不仅局限于党派之间的协商，还包括政府与全体公民或公民代表 。</a:t>
            </a:r>
            <a:endParaRPr lang="en-US" altLang="zh-CN" sz="3200" b="1" dirty="0">
              <a:latin typeface="方正粗黑宋简体" panose="02000000000000000000" pitchFamily="2" charset="-122"/>
              <a:ea typeface="方正粗黑宋简体" panose="02000000000000000000" pitchFamily="2" charset="-122"/>
              <a:sym typeface="汉仪细等线简" panose="00020600040101010101" pitchFamily="18" charset="-122"/>
            </a:endParaRPr>
          </a:p>
          <a:p>
            <a:endParaRPr lang="en-US" altLang="zh-CN" sz="3200" b="1" dirty="0">
              <a:latin typeface="方正粗黑宋简体" panose="02000000000000000000" pitchFamily="2" charset="-122"/>
              <a:ea typeface="方正粗黑宋简体" panose="02000000000000000000" pitchFamily="2" charset="-122"/>
              <a:sym typeface="汉仪细等线简" panose="00020600040101010101" pitchFamily="18" charset="-122"/>
            </a:endParaRPr>
          </a:p>
          <a:p>
            <a:r>
              <a:rPr lang="zh-CN" altLang="en-US" sz="3200" b="1" dirty="0">
                <a:latin typeface="方正粗黑宋简体" panose="02000000000000000000" pitchFamily="2" charset="-122"/>
                <a:ea typeface="方正粗黑宋简体" panose="02000000000000000000" pitchFamily="2" charset="-122"/>
                <a:sym typeface="汉仪细等线简" panose="00020600040101010101" pitchFamily="18" charset="-122"/>
              </a:rPr>
              <a:t>民主协商：参与者主要是中共与各民主党派和社会团体，各民主党派是参政议政，中国共产党掌握决策权，体现的是政治生活的民主。</a:t>
            </a:r>
            <a:endParaRPr lang="en-US" altLang="zh-CN" sz="3200" b="1" dirty="0">
              <a:latin typeface="方正粗黑宋简体" panose="02000000000000000000" pitchFamily="2" charset="-122"/>
              <a:ea typeface="方正粗黑宋简体" panose="02000000000000000000" pitchFamily="2" charset="-122"/>
              <a:sym typeface="汉仪细等线简" panose="00020600040101010101" pitchFamily="18" charset="-122"/>
            </a:endParaRPr>
          </a:p>
          <a:p>
            <a:pPr algn="ctr"/>
            <a:endParaRPr lang="en-US" altLang="zh-CN" sz="3200" dirty="0" smtClean="0">
              <a:solidFill>
                <a:schemeClr val="tx1">
                  <a:lumMod val="50000"/>
                  <a:lumOff val="50000"/>
                </a:schemeClr>
              </a:solidFill>
              <a:latin typeface="汉仪细等线简" panose="00020600040101010101" pitchFamily="18" charset="-122"/>
              <a:ea typeface="汉仪细等线简" panose="00020600040101010101" pitchFamily="18" charset="-122"/>
              <a:sym typeface="汉仪细等线简" panose="00020600040101010101" pitchFamily="18" charset="-122"/>
            </a:endParaRPr>
          </a:p>
        </p:txBody>
      </p:sp>
      <p:sp>
        <p:nvSpPr>
          <p:cNvPr id="23" name="文本框 22"/>
          <p:cNvSpPr txBox="1"/>
          <p:nvPr/>
        </p:nvSpPr>
        <p:spPr>
          <a:xfrm>
            <a:off x="521948" y="1275321"/>
            <a:ext cx="7083538" cy="769441"/>
          </a:xfrm>
          <a:prstGeom prst="rect">
            <a:avLst/>
          </a:prstGeom>
          <a:noFill/>
        </p:spPr>
        <p:txBody>
          <a:bodyPr wrap="square" rtlCol="0">
            <a:spAutoFit/>
          </a:bodyPr>
          <a:lstStyle/>
          <a:p>
            <a:r>
              <a:rPr lang="zh-CN" altLang="en-US" sz="4400" b="1" dirty="0" smtClean="0">
                <a:solidFill>
                  <a:schemeClr val="bg1">
                    <a:lumMod val="50000"/>
                  </a:schemeClr>
                </a:solidFill>
                <a:latin typeface="方正粗黑宋简体" panose="02000000000000000000" pitchFamily="2" charset="-122"/>
                <a:ea typeface="方正粗黑宋简体" panose="02000000000000000000" pitchFamily="2" charset="-122"/>
                <a:sym typeface="汉仪细等线简" panose="00020600040101010101" pitchFamily="18" charset="-122"/>
              </a:rPr>
              <a:t>协商民主与民主协商的不同</a:t>
            </a:r>
            <a:endParaRPr lang="zh-CN" altLang="en-US" sz="4400" b="1" dirty="0">
              <a:solidFill>
                <a:schemeClr val="bg1">
                  <a:lumMod val="50000"/>
                </a:schemeClr>
              </a:solidFill>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Tree>
    <p:extLst>
      <p:ext uri="{BB962C8B-B14F-4D97-AF65-F5344CB8AC3E}">
        <p14:creationId xmlns:p14="http://schemas.microsoft.com/office/powerpoint/2010/main" val="1996634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489" t="865" r="657" b="4444"/>
          <a:stretch/>
        </p:blipFill>
        <p:spPr>
          <a:xfrm>
            <a:off x="10758" y="14514"/>
            <a:ext cx="12192000" cy="6858000"/>
          </a:xfrm>
          <a:prstGeom prst="rect">
            <a:avLst/>
          </a:prstGeom>
        </p:spPr>
      </p:pic>
      <p:pic>
        <p:nvPicPr>
          <p:cNvPr id="28" name="图片 27"/>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rot="13068237" flipH="1">
            <a:off x="108990" y="5954866"/>
            <a:ext cx="2011142" cy="2264920"/>
          </a:xfrm>
          <a:prstGeom prst="rect">
            <a:avLst/>
          </a:prstGeom>
        </p:spPr>
      </p:pic>
      <p:pic>
        <p:nvPicPr>
          <p:cNvPr id="5" name="图片 4"/>
          <p:cNvPicPr>
            <a:picLocks noChangeAspect="1"/>
          </p:cNvPicPr>
          <p:nvPr/>
        </p:nvPicPr>
        <p:blipFill rotWithShape="1">
          <a:blip r:embed="rId7" cstate="print">
            <a:extLst>
              <a:ext uri="{28A0092B-C50C-407E-A947-70E740481C1C}">
                <a14:useLocalDpi xmlns:a14="http://schemas.microsoft.com/office/drawing/2010/main" val="0"/>
              </a:ext>
            </a:extLst>
          </a:blip>
          <a:srcRect l="39605" t="9259" r="10059" b="70238"/>
          <a:stretch/>
        </p:blipFill>
        <p:spPr>
          <a:xfrm rot="5400000">
            <a:off x="9288332" y="3953204"/>
            <a:ext cx="4833668" cy="973667"/>
          </a:xfrm>
          <a:prstGeom prst="rect">
            <a:avLst/>
          </a:prstGeom>
        </p:spPr>
      </p:pic>
      <p:pic>
        <p:nvPicPr>
          <p:cNvPr id="3" name="图片 2"/>
          <p:cNvPicPr>
            <a:picLocks noChangeAspect="1"/>
          </p:cNvPicPr>
          <p:nvPr/>
        </p:nvPicPr>
        <p:blipFill rotWithShape="1">
          <a:blip r:embed="rId8" cstate="print">
            <a:extLst>
              <a:ext uri="{28A0092B-C50C-407E-A947-70E740481C1C}">
                <a14:useLocalDpi xmlns:a14="http://schemas.microsoft.com/office/drawing/2010/main" val="0"/>
              </a:ext>
            </a:extLst>
          </a:blip>
          <a:srcRect l="361" t="68575" r="63706" b="14444"/>
          <a:stretch/>
        </p:blipFill>
        <p:spPr>
          <a:xfrm rot="16200000" flipV="1">
            <a:off x="-886249" y="5068781"/>
            <a:ext cx="2675467" cy="902970"/>
          </a:xfrm>
          <a:prstGeom prst="rect">
            <a:avLst/>
          </a:prstGeom>
        </p:spPr>
      </p:pic>
      <p:pic>
        <p:nvPicPr>
          <p:cNvPr id="4" name="图片 3"/>
          <p:cNvPicPr>
            <a:picLocks noChangeAspect="1"/>
          </p:cNvPicPr>
          <p:nvPr/>
        </p:nvPicPr>
        <p:blipFill rotWithShape="1">
          <a:blip r:embed="rId9" cstate="print">
            <a:extLst>
              <a:ext uri="{28A0092B-C50C-407E-A947-70E740481C1C}">
                <a14:useLocalDpi xmlns:a14="http://schemas.microsoft.com/office/drawing/2010/main" val="0"/>
              </a:ext>
            </a:extLst>
          </a:blip>
          <a:srcRect l="46473" t="51481" r="10059" b="14444"/>
          <a:stretch/>
        </p:blipFill>
        <p:spPr>
          <a:xfrm>
            <a:off x="8017934" y="5832096"/>
            <a:ext cx="4174066" cy="1025903"/>
          </a:xfrm>
          <a:prstGeom prst="rect">
            <a:avLst/>
          </a:prstGeom>
        </p:spPr>
      </p:pic>
      <p:pic>
        <p:nvPicPr>
          <p:cNvPr id="6" name="图片 5"/>
          <p:cNvPicPr>
            <a:picLocks noChangeAspect="1"/>
          </p:cNvPicPr>
          <p:nvPr/>
        </p:nvPicPr>
        <p:blipFill rotWithShape="1">
          <a:blip r:embed="rId10" cstate="print">
            <a:extLst>
              <a:ext uri="{28A0092B-C50C-407E-A947-70E740481C1C}">
                <a14:useLocalDpi xmlns:a14="http://schemas.microsoft.com/office/drawing/2010/main" val="0"/>
              </a:ext>
            </a:extLst>
          </a:blip>
          <a:srcRect l="43211" t="45679" r="11823" b="2346"/>
          <a:stretch/>
        </p:blipFill>
        <p:spPr>
          <a:xfrm>
            <a:off x="10146079" y="5430666"/>
            <a:ext cx="2215365" cy="1828762"/>
          </a:xfrm>
          <a:prstGeom prst="rect">
            <a:avLst/>
          </a:prstGeom>
        </p:spPr>
      </p:pic>
      <p:pic>
        <p:nvPicPr>
          <p:cNvPr id="7" name="图片 6"/>
          <p:cNvPicPr>
            <a:picLocks noChangeAspect="1"/>
          </p:cNvPicPr>
          <p:nvPr/>
        </p:nvPicPr>
        <p:blipFill rotWithShape="1">
          <a:blip r:embed="rId11" cstate="print">
            <a:extLst>
              <a:ext uri="{28A0092B-C50C-407E-A947-70E740481C1C}">
                <a14:useLocalDpi xmlns:a14="http://schemas.microsoft.com/office/drawing/2010/main" val="0"/>
              </a:ext>
            </a:extLst>
          </a:blip>
          <a:srcRect l="60452" t="23934" r="23109" b="59136"/>
          <a:stretch/>
        </p:blipFill>
        <p:spPr>
          <a:xfrm rot="5400000">
            <a:off x="322393" y="6348141"/>
            <a:ext cx="751743" cy="552891"/>
          </a:xfrm>
          <a:prstGeom prst="rect">
            <a:avLst/>
          </a:prstGeom>
        </p:spPr>
      </p:pic>
      <p:pic>
        <p:nvPicPr>
          <p:cNvPr id="8" name="图片 7"/>
          <p:cNvPicPr>
            <a:picLocks noChangeAspect="1"/>
          </p:cNvPicPr>
          <p:nvPr/>
        </p:nvPicPr>
        <p:blipFill rotWithShape="1">
          <a:blip r:embed="rId12" cstate="print">
            <a:extLst>
              <a:ext uri="{28A0092B-C50C-407E-A947-70E740481C1C}">
                <a14:useLocalDpi xmlns:a14="http://schemas.microsoft.com/office/drawing/2010/main" val="0"/>
              </a:ext>
            </a:extLst>
          </a:blip>
          <a:srcRect l="11117" t="18148" r="72660" b="62222"/>
          <a:stretch/>
        </p:blipFill>
        <p:spPr>
          <a:xfrm rot="9156158">
            <a:off x="9580307" y="6468402"/>
            <a:ext cx="899101" cy="776941"/>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l="25910" t="50627" r="47026" b="6697"/>
          <a:stretch/>
        </p:blipFill>
        <p:spPr>
          <a:xfrm flipH="1">
            <a:off x="-1175016" y="2495572"/>
            <a:ext cx="2011142" cy="2264920"/>
          </a:xfrm>
          <a:prstGeom prst="rect">
            <a:avLst/>
          </a:prstGeom>
        </p:spPr>
      </p:pic>
      <p:pic>
        <p:nvPicPr>
          <p:cNvPr id="20" name="图片 19"/>
          <p:cNvPicPr>
            <a:picLocks noChangeAspect="1"/>
          </p:cNvPicPr>
          <p:nvPr/>
        </p:nvPicPr>
        <p:blipFill rotWithShape="1">
          <a:blip r:embed="rId13" cstate="print">
            <a:extLst>
              <a:ext uri="{28A0092B-C50C-407E-A947-70E740481C1C}">
                <a14:useLocalDpi xmlns:a14="http://schemas.microsoft.com/office/drawing/2010/main" val="0"/>
              </a:ext>
            </a:extLst>
          </a:blip>
          <a:srcRect l="84490" t="21351" r="6806" b="63135"/>
          <a:stretch/>
        </p:blipFill>
        <p:spPr>
          <a:xfrm>
            <a:off x="660068" y="6248715"/>
            <a:ext cx="835817" cy="1063925"/>
          </a:xfrm>
          <a:prstGeom prst="rect">
            <a:avLst/>
          </a:prstGeom>
        </p:spPr>
      </p:pic>
      <p:sp>
        <p:nvSpPr>
          <p:cNvPr id="13" name="矩形 8">
            <a:extLst>
              <a:ext uri="{FF2B5EF4-FFF2-40B4-BE49-F238E27FC236}">
                <a16:creationId xmlns:a16="http://schemas.microsoft.com/office/drawing/2014/main" id="{F8DC07AB-9287-4847-AC0C-2A591A1B2FF5}"/>
              </a:ext>
            </a:extLst>
          </p:cNvPr>
          <p:cNvSpPr/>
          <p:nvPr>
            <p:custDataLst>
              <p:tags r:id="rId1"/>
            </p:custDataLst>
          </p:nvPr>
        </p:nvSpPr>
        <p:spPr>
          <a:xfrm>
            <a:off x="4918997" y="1262653"/>
            <a:ext cx="2375522" cy="1107996"/>
          </a:xfrm>
          <a:prstGeom prst="rect">
            <a:avLst/>
          </a:prstGeom>
        </p:spPr>
        <p:txBody>
          <a:bodyPr wrap="square">
            <a:spAutoFit/>
          </a:bodyPr>
          <a:lstStyle/>
          <a:p>
            <a:pPr lvl="0" algn="ctr" defTabSz="685800">
              <a:defRPr/>
            </a:pPr>
            <a:r>
              <a:rPr lang="zh-CN" altLang="en-US" sz="6600" b="1"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rPr>
              <a:t>三</a:t>
            </a:r>
            <a:endParaRPr lang="en-US" altLang="zh-CN" sz="6600" b="1"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sym typeface="汉仪细等线简" panose="00020600040101010101" pitchFamily="18" charset="-122"/>
            </a:endParaRPr>
          </a:p>
        </p:txBody>
      </p:sp>
      <p:sp>
        <p:nvSpPr>
          <p:cNvPr id="17" name="文本框 16">
            <a:extLst>
              <a:ext uri="{FF2B5EF4-FFF2-40B4-BE49-F238E27FC236}">
                <a16:creationId xmlns:a16="http://schemas.microsoft.com/office/drawing/2014/main" id="{49E6C5EC-6BF7-4A60-A78F-7549B2BDC812}"/>
              </a:ext>
            </a:extLst>
          </p:cNvPr>
          <p:cNvSpPr txBox="1"/>
          <p:nvPr/>
        </p:nvSpPr>
        <p:spPr>
          <a:xfrm>
            <a:off x="3321380" y="2564545"/>
            <a:ext cx="5570756" cy="1015663"/>
          </a:xfrm>
          <a:prstGeom prst="rect">
            <a:avLst/>
          </a:prstGeom>
          <a:noFill/>
        </p:spPr>
        <p:txBody>
          <a:bodyPr wrap="none" rtlCol="0">
            <a:spAutoFit/>
          </a:bodyPr>
          <a:lstStyle/>
          <a:p>
            <a:pPr lvl="0" algn="ctr" defTabSz="609585">
              <a:defRPr/>
            </a:pPr>
            <a:r>
              <a:rPr kumimoji="1" lang="zh-CN" altLang="en-US" sz="6000" kern="0" dirty="0" smtClean="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rPr>
              <a:t>协商民主的优势</a:t>
            </a:r>
            <a:endParaRPr kumimoji="1" lang="zh-CN" altLang="en-US" sz="6000" kern="0" dirty="0">
              <a:effectLst>
                <a:innerShdw blurRad="63500" dist="50800" dir="13500000">
                  <a:prstClr val="black">
                    <a:alpha val="50000"/>
                  </a:prstClr>
                </a:innerShdw>
              </a:effectLst>
              <a:latin typeface="方正粗黑宋简体" panose="02000000000000000000" pitchFamily="2" charset="-122"/>
              <a:ea typeface="方正粗黑宋简体" panose="02000000000000000000" pitchFamily="2" charset="-122"/>
              <a:cs typeface="+mn-ea"/>
              <a:sym typeface="汉仪细等线简" panose="00020600040101010101" pitchFamily="18" charset="-122"/>
            </a:endParaRPr>
          </a:p>
        </p:txBody>
      </p:sp>
    </p:spTree>
    <p:extLst>
      <p:ext uri="{BB962C8B-B14F-4D97-AF65-F5344CB8AC3E}">
        <p14:creationId xmlns:p14="http://schemas.microsoft.com/office/powerpoint/2010/main" val="3448208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汉仪中黑S"/>
        <a:ea typeface="汉仪中黑S"/>
        <a:cs typeface=""/>
      </a:majorFont>
      <a:minorFont>
        <a:latin typeface="汉仪中黑S"/>
        <a:ea typeface="汉仪中黑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稻壳儿.RIVER原创.potx" id="{5049B3CE-D5B9-416C-9F8A-C881B192A7E1}" vid="{2DD3273B-C5A1-471A-90F7-9EDDFD284CC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稻壳儿.RIVER原创</Template>
  <TotalTime>1414</TotalTime>
  <Words>1084</Words>
  <Application>Microsoft Office PowerPoint</Application>
  <PresentationFormat>宽屏</PresentationFormat>
  <Paragraphs>100</Paragraphs>
  <Slides>19</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汉仪中黑S</vt:lpstr>
      <vt:lpstr>等线</vt:lpstr>
      <vt:lpstr>汉仪中宋S</vt:lpstr>
      <vt:lpstr>方正粗黑宋简体</vt:lpstr>
      <vt:lpstr>经典圆体简</vt:lpstr>
      <vt:lpstr>汉仪细等线简</vt:lpstr>
      <vt:lpstr>Calibri</vt:lpstr>
      <vt:lpstr>Calibri Light</vt:lpstr>
      <vt:lpstr>微软雅黑</vt:lpstr>
      <vt:lpstr>Arial</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RIVER</Manager>
  <Company/>
  <LinksUpToDate>false</LinksUpToDate>
  <SharedDoc>false</SharedDoc>
  <HyperlinkBase>https://www.docer.com/designer/detail/254494219</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PPT原创模板</dc:subject>
  <dc:creator>RIVER</dc:creator>
  <cp:keywords>稻壳儿RIVER</cp:keywords>
  <dc:description>稻壳儿原创PPT模板,RIVER制作。_x000d_
https://www.docer.com/designer/detail/254494219</dc:description>
  <cp:lastModifiedBy>颖</cp:lastModifiedBy>
  <cp:revision>187</cp:revision>
  <dcterms:created xsi:type="dcterms:W3CDTF">2020-06-12T01:04:27Z</dcterms:created>
  <dcterms:modified xsi:type="dcterms:W3CDTF">2023-03-20T11:25:04Z</dcterms:modified>
  <cp:category>PPT模板</cp:category>
</cp:coreProperties>
</file>